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145"/>
  </p:notesMasterIdLst>
  <p:sldIdLst>
    <p:sldId id="520" r:id="rId2"/>
    <p:sldId id="521" r:id="rId3"/>
    <p:sldId id="522" r:id="rId4"/>
    <p:sldId id="523" r:id="rId5"/>
    <p:sldId id="524" r:id="rId6"/>
    <p:sldId id="525" r:id="rId7"/>
    <p:sldId id="526" r:id="rId8"/>
    <p:sldId id="527" r:id="rId9"/>
    <p:sldId id="528" r:id="rId10"/>
    <p:sldId id="529" r:id="rId11"/>
    <p:sldId id="530" r:id="rId12"/>
    <p:sldId id="531" r:id="rId13"/>
    <p:sldId id="532" r:id="rId14"/>
    <p:sldId id="533" r:id="rId15"/>
    <p:sldId id="534" r:id="rId16"/>
    <p:sldId id="535" r:id="rId17"/>
    <p:sldId id="536" r:id="rId18"/>
    <p:sldId id="537" r:id="rId19"/>
    <p:sldId id="538" r:id="rId20"/>
    <p:sldId id="539" r:id="rId21"/>
    <p:sldId id="540" r:id="rId22"/>
    <p:sldId id="541" r:id="rId23"/>
    <p:sldId id="542" r:id="rId24"/>
    <p:sldId id="543" r:id="rId25"/>
    <p:sldId id="544" r:id="rId26"/>
    <p:sldId id="545" r:id="rId27"/>
    <p:sldId id="546" r:id="rId28"/>
    <p:sldId id="547" r:id="rId29"/>
    <p:sldId id="548" r:id="rId30"/>
    <p:sldId id="549" r:id="rId31"/>
    <p:sldId id="550" r:id="rId32"/>
    <p:sldId id="551" r:id="rId33"/>
    <p:sldId id="552" r:id="rId34"/>
    <p:sldId id="553" r:id="rId35"/>
    <p:sldId id="554" r:id="rId36"/>
    <p:sldId id="555" r:id="rId37"/>
    <p:sldId id="556" r:id="rId38"/>
    <p:sldId id="557" r:id="rId39"/>
    <p:sldId id="558" r:id="rId40"/>
    <p:sldId id="559" r:id="rId41"/>
    <p:sldId id="560" r:id="rId42"/>
    <p:sldId id="561" r:id="rId43"/>
    <p:sldId id="562" r:id="rId44"/>
    <p:sldId id="563" r:id="rId45"/>
    <p:sldId id="564" r:id="rId46"/>
    <p:sldId id="565" r:id="rId47"/>
    <p:sldId id="566" r:id="rId48"/>
    <p:sldId id="567" r:id="rId49"/>
    <p:sldId id="568" r:id="rId50"/>
    <p:sldId id="569" r:id="rId51"/>
    <p:sldId id="570" r:id="rId52"/>
    <p:sldId id="571" r:id="rId53"/>
    <p:sldId id="572" r:id="rId54"/>
    <p:sldId id="573" r:id="rId55"/>
    <p:sldId id="574" r:id="rId56"/>
    <p:sldId id="575" r:id="rId57"/>
    <p:sldId id="576" r:id="rId58"/>
    <p:sldId id="577" r:id="rId59"/>
    <p:sldId id="578" r:id="rId60"/>
    <p:sldId id="579" r:id="rId61"/>
    <p:sldId id="580" r:id="rId62"/>
    <p:sldId id="581" r:id="rId63"/>
    <p:sldId id="582" r:id="rId64"/>
    <p:sldId id="583" r:id="rId65"/>
    <p:sldId id="584" r:id="rId66"/>
    <p:sldId id="585" r:id="rId67"/>
    <p:sldId id="586" r:id="rId68"/>
    <p:sldId id="587" r:id="rId69"/>
    <p:sldId id="588" r:id="rId70"/>
    <p:sldId id="589" r:id="rId71"/>
    <p:sldId id="590" r:id="rId72"/>
    <p:sldId id="591" r:id="rId73"/>
    <p:sldId id="592" r:id="rId74"/>
    <p:sldId id="593" r:id="rId75"/>
    <p:sldId id="594" r:id="rId76"/>
    <p:sldId id="595" r:id="rId77"/>
    <p:sldId id="596" r:id="rId78"/>
    <p:sldId id="597" r:id="rId79"/>
    <p:sldId id="598" r:id="rId80"/>
    <p:sldId id="599" r:id="rId81"/>
    <p:sldId id="600" r:id="rId82"/>
    <p:sldId id="601" r:id="rId83"/>
    <p:sldId id="602" r:id="rId84"/>
    <p:sldId id="603" r:id="rId85"/>
    <p:sldId id="604" r:id="rId86"/>
    <p:sldId id="605" r:id="rId87"/>
    <p:sldId id="606" r:id="rId88"/>
    <p:sldId id="607" r:id="rId89"/>
    <p:sldId id="608" r:id="rId90"/>
    <p:sldId id="609" r:id="rId91"/>
    <p:sldId id="414" r:id="rId92"/>
    <p:sldId id="415" r:id="rId93"/>
    <p:sldId id="416" r:id="rId94"/>
    <p:sldId id="417" r:id="rId95"/>
    <p:sldId id="418" r:id="rId96"/>
    <p:sldId id="419" r:id="rId97"/>
    <p:sldId id="264" r:id="rId98"/>
    <p:sldId id="274" r:id="rId99"/>
    <p:sldId id="265" r:id="rId100"/>
    <p:sldId id="266" r:id="rId101"/>
    <p:sldId id="267" r:id="rId102"/>
    <p:sldId id="268" r:id="rId103"/>
    <p:sldId id="269" r:id="rId104"/>
    <p:sldId id="270" r:id="rId105"/>
    <p:sldId id="271" r:id="rId106"/>
    <p:sldId id="272" r:id="rId107"/>
    <p:sldId id="275" r:id="rId108"/>
    <p:sldId id="276" r:id="rId109"/>
    <p:sldId id="277" r:id="rId110"/>
    <p:sldId id="278" r:id="rId111"/>
    <p:sldId id="295" r:id="rId112"/>
    <p:sldId id="279" r:id="rId113"/>
    <p:sldId id="280" r:id="rId114"/>
    <p:sldId id="281" r:id="rId115"/>
    <p:sldId id="282" r:id="rId116"/>
    <p:sldId id="283" r:id="rId117"/>
    <p:sldId id="284" r:id="rId118"/>
    <p:sldId id="285" r:id="rId119"/>
    <p:sldId id="286" r:id="rId120"/>
    <p:sldId id="287" r:id="rId121"/>
    <p:sldId id="288" r:id="rId122"/>
    <p:sldId id="289" r:id="rId123"/>
    <p:sldId id="290" r:id="rId124"/>
    <p:sldId id="291" r:id="rId125"/>
    <p:sldId id="292" r:id="rId126"/>
    <p:sldId id="293" r:id="rId127"/>
    <p:sldId id="294" r:id="rId128"/>
    <p:sldId id="296" r:id="rId129"/>
    <p:sldId id="297" r:id="rId130"/>
    <p:sldId id="298" r:id="rId131"/>
    <p:sldId id="299" r:id="rId132"/>
    <p:sldId id="300" r:id="rId133"/>
    <p:sldId id="301" r:id="rId134"/>
    <p:sldId id="302" r:id="rId135"/>
    <p:sldId id="303" r:id="rId136"/>
    <p:sldId id="304" r:id="rId137"/>
    <p:sldId id="305" r:id="rId138"/>
    <p:sldId id="306" r:id="rId139"/>
    <p:sldId id="307" r:id="rId140"/>
    <p:sldId id="308" r:id="rId141"/>
    <p:sldId id="309" r:id="rId142"/>
    <p:sldId id="310" r:id="rId143"/>
    <p:sldId id="311" r:id="rId14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16" autoAdjust="0"/>
    <p:restoredTop sz="92231" autoAdjust="0"/>
  </p:normalViewPr>
  <p:slideViewPr>
    <p:cSldViewPr>
      <p:cViewPr varScale="1">
        <p:scale>
          <a:sx n="144" d="100"/>
          <a:sy n="144" d="100"/>
        </p:scale>
        <p:origin x="2128"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tableStyles" Target="tableStyles.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media/image1.jpeg>
</file>

<file path=ppt/media/image10.tiff>
</file>

<file path=ppt/media/image11.tiff>
</file>

<file path=ppt/media/image2.jpeg>
</file>

<file path=ppt/media/image3.png>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מציין מיקום של תאריך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991502B-FFA8-47B9-B4E5-980CA415BAFF}" type="datetimeFigureOut">
              <a:rPr lang="en-US" smtClean="0"/>
              <a:pPr/>
              <a:t>5/11/18</a:t>
            </a:fld>
            <a:endParaRPr lang="en-US"/>
          </a:p>
        </p:txBody>
      </p:sp>
      <p:sp>
        <p:nvSpPr>
          <p:cNvPr id="4" name="מציין מיקום של תמונת שקופית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מציין מיקום של הערות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a:p>
        </p:txBody>
      </p:sp>
      <p:sp>
        <p:nvSpPr>
          <p:cNvPr id="6" name="מציין מיקום של כותרת תחתונה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מציין מיקום של מספר שקופית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7C88033-AD80-4586-9B6C-183FD2A4A83C}" type="slidenum">
              <a:rPr lang="en-US" smtClean="0"/>
              <a:pPr/>
              <a:t>‹#›</a:t>
            </a:fld>
            <a:endParaRPr lang="en-US"/>
          </a:p>
        </p:txBody>
      </p:sp>
    </p:spTree>
    <p:extLst>
      <p:ext uri="{BB962C8B-B14F-4D97-AF65-F5344CB8AC3E}">
        <p14:creationId xmlns:p14="http://schemas.microsoft.com/office/powerpoint/2010/main" val="414579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559645E-9538-4616-BEC5-B57E55690F2E}" type="slidenum">
              <a:rPr lang="en-US" smtClean="0"/>
              <a:pPr/>
              <a:t>1</a:t>
            </a:fld>
            <a:endParaRPr lang="en-US"/>
          </a:p>
        </p:txBody>
      </p:sp>
    </p:spTree>
    <p:extLst>
      <p:ext uri="{BB962C8B-B14F-4D97-AF65-F5344CB8AC3E}">
        <p14:creationId xmlns:p14="http://schemas.microsoft.com/office/powerpoint/2010/main" val="16253994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113</a:t>
            </a:fld>
            <a:endParaRPr lang="en-US" dirty="0"/>
          </a:p>
        </p:txBody>
      </p:sp>
    </p:spTree>
    <p:extLst>
      <p:ext uri="{BB962C8B-B14F-4D97-AF65-F5344CB8AC3E}">
        <p14:creationId xmlns:p14="http://schemas.microsoft.com/office/powerpoint/2010/main" val="10430948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114</a:t>
            </a:fld>
            <a:endParaRPr lang="en-US" dirty="0"/>
          </a:p>
        </p:txBody>
      </p:sp>
    </p:spTree>
    <p:extLst>
      <p:ext uri="{BB962C8B-B14F-4D97-AF65-F5344CB8AC3E}">
        <p14:creationId xmlns:p14="http://schemas.microsoft.com/office/powerpoint/2010/main" val="3559345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115</a:t>
            </a:fld>
            <a:endParaRPr lang="en-US" dirty="0"/>
          </a:p>
        </p:txBody>
      </p:sp>
    </p:spTree>
    <p:extLst>
      <p:ext uri="{BB962C8B-B14F-4D97-AF65-F5344CB8AC3E}">
        <p14:creationId xmlns:p14="http://schemas.microsoft.com/office/powerpoint/2010/main" val="37995753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116</a:t>
            </a:fld>
            <a:endParaRPr lang="en-US" dirty="0"/>
          </a:p>
        </p:txBody>
      </p:sp>
    </p:spTree>
    <p:extLst>
      <p:ext uri="{BB962C8B-B14F-4D97-AF65-F5344CB8AC3E}">
        <p14:creationId xmlns:p14="http://schemas.microsoft.com/office/powerpoint/2010/main" val="17927621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117</a:t>
            </a:fld>
            <a:endParaRPr lang="en-US" dirty="0"/>
          </a:p>
        </p:txBody>
      </p:sp>
    </p:spTree>
    <p:extLst>
      <p:ext uri="{BB962C8B-B14F-4D97-AF65-F5344CB8AC3E}">
        <p14:creationId xmlns:p14="http://schemas.microsoft.com/office/powerpoint/2010/main" val="16567502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118</a:t>
            </a:fld>
            <a:endParaRPr lang="en-US" dirty="0"/>
          </a:p>
        </p:txBody>
      </p:sp>
    </p:spTree>
    <p:extLst>
      <p:ext uri="{BB962C8B-B14F-4D97-AF65-F5344CB8AC3E}">
        <p14:creationId xmlns:p14="http://schemas.microsoft.com/office/powerpoint/2010/main" val="32162319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119</a:t>
            </a:fld>
            <a:endParaRPr lang="en-US" dirty="0"/>
          </a:p>
        </p:txBody>
      </p:sp>
    </p:spTree>
    <p:extLst>
      <p:ext uri="{BB962C8B-B14F-4D97-AF65-F5344CB8AC3E}">
        <p14:creationId xmlns:p14="http://schemas.microsoft.com/office/powerpoint/2010/main" val="31903265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120</a:t>
            </a:fld>
            <a:endParaRPr lang="en-US" dirty="0"/>
          </a:p>
        </p:txBody>
      </p:sp>
    </p:spTree>
    <p:extLst>
      <p:ext uri="{BB962C8B-B14F-4D97-AF65-F5344CB8AC3E}">
        <p14:creationId xmlns:p14="http://schemas.microsoft.com/office/powerpoint/2010/main" val="15260537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121</a:t>
            </a:fld>
            <a:endParaRPr lang="en-US" dirty="0"/>
          </a:p>
        </p:txBody>
      </p:sp>
    </p:spTree>
    <p:extLst>
      <p:ext uri="{BB962C8B-B14F-4D97-AF65-F5344CB8AC3E}">
        <p14:creationId xmlns:p14="http://schemas.microsoft.com/office/powerpoint/2010/main" val="19746620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122</a:t>
            </a:fld>
            <a:endParaRPr lang="en-US" dirty="0"/>
          </a:p>
        </p:txBody>
      </p:sp>
    </p:spTree>
    <p:extLst>
      <p:ext uri="{BB962C8B-B14F-4D97-AF65-F5344CB8AC3E}">
        <p14:creationId xmlns:p14="http://schemas.microsoft.com/office/powerpoint/2010/main" val="3091820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99</a:t>
            </a:fld>
            <a:endParaRPr lang="en-US" dirty="0"/>
          </a:p>
        </p:txBody>
      </p:sp>
    </p:spTree>
    <p:extLst>
      <p:ext uri="{BB962C8B-B14F-4D97-AF65-F5344CB8AC3E}">
        <p14:creationId xmlns:p14="http://schemas.microsoft.com/office/powerpoint/2010/main" val="27304752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123</a:t>
            </a:fld>
            <a:endParaRPr lang="en-US" dirty="0"/>
          </a:p>
        </p:txBody>
      </p:sp>
    </p:spTree>
    <p:extLst>
      <p:ext uri="{BB962C8B-B14F-4D97-AF65-F5344CB8AC3E}">
        <p14:creationId xmlns:p14="http://schemas.microsoft.com/office/powerpoint/2010/main" val="34934900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124</a:t>
            </a:fld>
            <a:endParaRPr lang="en-US" dirty="0"/>
          </a:p>
        </p:txBody>
      </p:sp>
    </p:spTree>
    <p:extLst>
      <p:ext uri="{BB962C8B-B14F-4D97-AF65-F5344CB8AC3E}">
        <p14:creationId xmlns:p14="http://schemas.microsoft.com/office/powerpoint/2010/main" val="5618515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125</a:t>
            </a:fld>
            <a:endParaRPr lang="en-US" dirty="0"/>
          </a:p>
        </p:txBody>
      </p:sp>
    </p:spTree>
    <p:extLst>
      <p:ext uri="{BB962C8B-B14F-4D97-AF65-F5344CB8AC3E}">
        <p14:creationId xmlns:p14="http://schemas.microsoft.com/office/powerpoint/2010/main" val="38460484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126</a:t>
            </a:fld>
            <a:endParaRPr lang="en-US" dirty="0"/>
          </a:p>
        </p:txBody>
      </p:sp>
    </p:spTree>
    <p:extLst>
      <p:ext uri="{BB962C8B-B14F-4D97-AF65-F5344CB8AC3E}">
        <p14:creationId xmlns:p14="http://schemas.microsoft.com/office/powerpoint/2010/main" val="2225057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127</a:t>
            </a:fld>
            <a:endParaRPr lang="en-US" dirty="0"/>
          </a:p>
        </p:txBody>
      </p:sp>
    </p:spTree>
    <p:extLst>
      <p:ext uri="{BB962C8B-B14F-4D97-AF65-F5344CB8AC3E}">
        <p14:creationId xmlns:p14="http://schemas.microsoft.com/office/powerpoint/2010/main" val="20600700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128</a:t>
            </a:fld>
            <a:endParaRPr lang="en-US" dirty="0"/>
          </a:p>
        </p:txBody>
      </p:sp>
    </p:spTree>
    <p:extLst>
      <p:ext uri="{BB962C8B-B14F-4D97-AF65-F5344CB8AC3E}">
        <p14:creationId xmlns:p14="http://schemas.microsoft.com/office/powerpoint/2010/main" val="34795637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Performance</a:t>
            </a:r>
            <a:r>
              <a:rPr lang="en-US" sz="1200" b="0" i="0" kern="1200" baseline="0" dirty="0">
                <a:solidFill>
                  <a:schemeClr val="tx1"/>
                </a:solidFill>
                <a:effectLst/>
                <a:latin typeface="+mn-lt"/>
                <a:ea typeface="+mn-ea"/>
                <a:cs typeface="+mn-cs"/>
              </a:rPr>
              <a:t> issues: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It’s hard to manage. Imagine that you have to tweak an event handler. If you lost the context, you have to dive really deep into the code to even know what’s going on. Both time-consuming and bug-risky.</a:t>
            </a:r>
          </a:p>
          <a:p>
            <a:r>
              <a:rPr lang="en-US" sz="1200" b="0" i="0" kern="1200" dirty="0">
                <a:solidFill>
                  <a:schemeClr val="tx1"/>
                </a:solidFill>
                <a:effectLst/>
                <a:latin typeface="+mn-lt"/>
                <a:ea typeface="+mn-ea"/>
                <a:cs typeface="+mn-cs"/>
              </a:rPr>
              <a:t>It’s inefficient. Do we really need to do all this findings manually? Maybe we can be smarter and tell in advance which nodes are to-be-updated?</a:t>
            </a:r>
          </a:p>
        </p:txBody>
      </p:sp>
      <p:sp>
        <p:nvSpPr>
          <p:cNvPr id="4" name="Slide Number Placeholder 3"/>
          <p:cNvSpPr>
            <a:spLocks noGrp="1"/>
          </p:cNvSpPr>
          <p:nvPr>
            <p:ph type="sldNum" sz="quarter" idx="10"/>
          </p:nvPr>
        </p:nvSpPr>
        <p:spPr/>
        <p:txBody>
          <a:bodyPr/>
          <a:lstStyle/>
          <a:p>
            <a:fld id="{D211ADC0-9FC2-40D1-A32D-9C7A7E6FED7F}" type="slidenum">
              <a:rPr lang="en-US" smtClean="0"/>
              <a:pPr/>
              <a:t>130</a:t>
            </a:fld>
            <a:endParaRPr lang="en-US" dirty="0"/>
          </a:p>
        </p:txBody>
      </p:sp>
    </p:spTree>
    <p:extLst>
      <p:ext uri="{BB962C8B-B14F-4D97-AF65-F5344CB8AC3E}">
        <p14:creationId xmlns:p14="http://schemas.microsoft.com/office/powerpoint/2010/main" val="27951250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131</a:t>
            </a:fld>
            <a:endParaRPr lang="en-US" dirty="0"/>
          </a:p>
        </p:txBody>
      </p:sp>
    </p:spTree>
    <p:extLst>
      <p:ext uri="{BB962C8B-B14F-4D97-AF65-F5344CB8AC3E}">
        <p14:creationId xmlns:p14="http://schemas.microsoft.com/office/powerpoint/2010/main" val="40528676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132</a:t>
            </a:fld>
            <a:endParaRPr lang="en-US" dirty="0"/>
          </a:p>
        </p:txBody>
      </p:sp>
    </p:spTree>
    <p:extLst>
      <p:ext uri="{BB962C8B-B14F-4D97-AF65-F5344CB8AC3E}">
        <p14:creationId xmlns:p14="http://schemas.microsoft.com/office/powerpoint/2010/main" val="37268901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133</a:t>
            </a:fld>
            <a:endParaRPr lang="en-US" dirty="0"/>
          </a:p>
        </p:txBody>
      </p:sp>
    </p:spTree>
    <p:extLst>
      <p:ext uri="{BB962C8B-B14F-4D97-AF65-F5344CB8AC3E}">
        <p14:creationId xmlns:p14="http://schemas.microsoft.com/office/powerpoint/2010/main" val="35188697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105</a:t>
            </a:fld>
            <a:endParaRPr lang="en-US" dirty="0"/>
          </a:p>
        </p:txBody>
      </p:sp>
    </p:spTree>
    <p:extLst>
      <p:ext uri="{BB962C8B-B14F-4D97-AF65-F5344CB8AC3E}">
        <p14:creationId xmlns:p14="http://schemas.microsoft.com/office/powerpoint/2010/main" val="32597329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135</a:t>
            </a:fld>
            <a:endParaRPr lang="en-US" dirty="0"/>
          </a:p>
        </p:txBody>
      </p:sp>
    </p:spTree>
    <p:extLst>
      <p:ext uri="{BB962C8B-B14F-4D97-AF65-F5344CB8AC3E}">
        <p14:creationId xmlns:p14="http://schemas.microsoft.com/office/powerpoint/2010/main" val="121023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106</a:t>
            </a:fld>
            <a:endParaRPr lang="en-US" dirty="0"/>
          </a:p>
        </p:txBody>
      </p:sp>
    </p:spTree>
    <p:extLst>
      <p:ext uri="{BB962C8B-B14F-4D97-AF65-F5344CB8AC3E}">
        <p14:creationId xmlns:p14="http://schemas.microsoft.com/office/powerpoint/2010/main" val="18005419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107</a:t>
            </a:fld>
            <a:endParaRPr lang="en-US" dirty="0"/>
          </a:p>
        </p:txBody>
      </p:sp>
    </p:spTree>
    <p:extLst>
      <p:ext uri="{BB962C8B-B14F-4D97-AF65-F5344CB8AC3E}">
        <p14:creationId xmlns:p14="http://schemas.microsoft.com/office/powerpoint/2010/main" val="849967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109</a:t>
            </a:fld>
            <a:endParaRPr lang="en-US" dirty="0"/>
          </a:p>
        </p:txBody>
      </p:sp>
    </p:spTree>
    <p:extLst>
      <p:ext uri="{BB962C8B-B14F-4D97-AF65-F5344CB8AC3E}">
        <p14:creationId xmlns:p14="http://schemas.microsoft.com/office/powerpoint/2010/main" val="24560925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110</a:t>
            </a:fld>
            <a:endParaRPr lang="en-US" dirty="0"/>
          </a:p>
        </p:txBody>
      </p:sp>
    </p:spTree>
    <p:extLst>
      <p:ext uri="{BB962C8B-B14F-4D97-AF65-F5344CB8AC3E}">
        <p14:creationId xmlns:p14="http://schemas.microsoft.com/office/powerpoint/2010/main" val="4140968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111</a:t>
            </a:fld>
            <a:endParaRPr lang="en-US" dirty="0"/>
          </a:p>
        </p:txBody>
      </p:sp>
    </p:spTree>
    <p:extLst>
      <p:ext uri="{BB962C8B-B14F-4D97-AF65-F5344CB8AC3E}">
        <p14:creationId xmlns:p14="http://schemas.microsoft.com/office/powerpoint/2010/main" val="6848259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112</a:t>
            </a:fld>
            <a:endParaRPr lang="en-US" dirty="0"/>
          </a:p>
        </p:txBody>
      </p:sp>
    </p:spTree>
    <p:extLst>
      <p:ext uri="{BB962C8B-B14F-4D97-AF65-F5344CB8AC3E}">
        <p14:creationId xmlns:p14="http://schemas.microsoft.com/office/powerpoint/2010/main" val="36264785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bg>
      <p:bgRef idx="1001">
        <a:schemeClr val="bg2"/>
      </p:bgRef>
    </p:bg>
    <p:spTree>
      <p:nvGrpSpPr>
        <p:cNvPr id="1" name=""/>
        <p:cNvGrpSpPr/>
        <p:nvPr/>
      </p:nvGrpSpPr>
      <p:grpSpPr>
        <a:xfrm>
          <a:off x="0" y="0"/>
          <a:ext cx="0" cy="0"/>
          <a:chOff x="0" y="0"/>
          <a:chExt cx="0" cy="0"/>
        </a:xfrm>
      </p:grpSpPr>
      <p:sp>
        <p:nvSpPr>
          <p:cNvPr id="7" name="מלבן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מלבן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מלבן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כותרת 7"/>
          <p:cNvSpPr>
            <a:spLocks noGrp="1"/>
          </p:cNvSpPr>
          <p:nvPr>
            <p:ph type="ctrTitle"/>
          </p:nvPr>
        </p:nvSpPr>
        <p:spPr>
          <a:xfrm>
            <a:off x="2362200" y="4038600"/>
            <a:ext cx="6477000" cy="1828800"/>
          </a:xfrm>
        </p:spPr>
        <p:txBody>
          <a:bodyPr anchor="b"/>
          <a:lstStyle>
            <a:lvl1pPr>
              <a:defRPr cap="all" baseline="0"/>
            </a:lvl1pPr>
          </a:lstStyle>
          <a:p>
            <a:r>
              <a:rPr kumimoji="0" lang="he-IL"/>
              <a:t>לחץ כדי לערוך סגנון כותרת של תבנית בסיס</a:t>
            </a:r>
            <a:endParaRPr kumimoji="0" lang="en-US"/>
          </a:p>
        </p:txBody>
      </p:sp>
      <p:sp>
        <p:nvSpPr>
          <p:cNvPr id="9" name="כותרת משנה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he-IL"/>
              <a:t>לחץ כדי לערוך סגנון כותרת משנה של תבנית בסיס</a:t>
            </a:r>
            <a:endParaRPr kumimoji="0" lang="en-US"/>
          </a:p>
        </p:txBody>
      </p:sp>
      <p:sp>
        <p:nvSpPr>
          <p:cNvPr id="28" name="מציין מיקום של תאריך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endParaRPr lang="en-US"/>
          </a:p>
        </p:txBody>
      </p:sp>
      <p:sp>
        <p:nvSpPr>
          <p:cNvPr id="17" name="מציין מיקום של כותרת תחתונה 16"/>
          <p:cNvSpPr>
            <a:spLocks noGrp="1"/>
          </p:cNvSpPr>
          <p:nvPr>
            <p:ph type="ftr" sz="quarter" idx="11"/>
          </p:nvPr>
        </p:nvSpPr>
        <p:spPr>
          <a:xfrm>
            <a:off x="2085393" y="236538"/>
            <a:ext cx="5867400" cy="365125"/>
          </a:xfrm>
        </p:spPr>
        <p:txBody>
          <a:bodyPr/>
          <a:lstStyle>
            <a:lvl1pPr algn="r">
              <a:defRPr>
                <a:solidFill>
                  <a:schemeClr val="tx2"/>
                </a:solidFill>
              </a:defRPr>
            </a:lvl1pPr>
          </a:lstStyle>
          <a:p>
            <a:r>
              <a:rPr lang="en-US"/>
              <a:t>© 2016 Ori Calvo</a:t>
            </a:r>
          </a:p>
        </p:txBody>
      </p:sp>
      <p:sp>
        <p:nvSpPr>
          <p:cNvPr id="29" name="מציין מיקום של מספר שקופית 28"/>
          <p:cNvSpPr>
            <a:spLocks noGrp="1"/>
          </p:cNvSpPr>
          <p:nvPr>
            <p:ph type="sldNum" sz="quarter" idx="12"/>
          </p:nvPr>
        </p:nvSpPr>
        <p:spPr>
          <a:xfrm>
            <a:off x="8001000" y="228600"/>
            <a:ext cx="838200" cy="381000"/>
          </a:xfrm>
        </p:spPr>
        <p:txBody>
          <a:bodyPr/>
          <a:lstStyle>
            <a:lvl1pPr>
              <a:defRPr>
                <a:solidFill>
                  <a:schemeClr val="tx2"/>
                </a:solidFill>
              </a:defRPr>
            </a:lvl1pPr>
          </a:lstStyle>
          <a:p>
            <a:fld id="{6EDEC3BC-0694-4586-AE63-02B4D54ABF43}"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3" name="מציין מיקום של טקסט אנכי 2"/>
          <p:cNvSpPr>
            <a:spLocks noGrp="1"/>
          </p:cNvSpPr>
          <p:nvPr>
            <p:ph type="body" orient="vert" idx="1"/>
          </p:nvPr>
        </p:nvSpPr>
        <p:spPr/>
        <p:txBody>
          <a:bodyPr vert="eaVert"/>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p:txBody>
          <a:bodyPr/>
          <a:lstStyle/>
          <a:p>
            <a:endParaRPr lang="en-US"/>
          </a:p>
        </p:txBody>
      </p:sp>
      <p:sp>
        <p:nvSpPr>
          <p:cNvPr id="5" name="מציין מיקום של כותרת תחתונה 4"/>
          <p:cNvSpPr>
            <a:spLocks noGrp="1"/>
          </p:cNvSpPr>
          <p:nvPr>
            <p:ph type="ftr" sz="quarter" idx="11"/>
          </p:nvPr>
        </p:nvSpPr>
        <p:spPr/>
        <p:txBody>
          <a:bodyPr/>
          <a:lstStyle/>
          <a:p>
            <a:r>
              <a:rPr lang="en-US"/>
              <a:t>© 2016 Ori Calvo</a:t>
            </a:r>
          </a:p>
        </p:txBody>
      </p:sp>
      <p:sp>
        <p:nvSpPr>
          <p:cNvPr id="6" name="מציין מיקום של מספר שקופית 5"/>
          <p:cNvSpPr>
            <a:spLocks noGrp="1"/>
          </p:cNvSpPr>
          <p:nvPr>
            <p:ph type="sldNum" sz="quarter" idx="12"/>
          </p:nvPr>
        </p:nvSpPr>
        <p:spPr/>
        <p:txBody>
          <a:bodyPr/>
          <a:lstStyle/>
          <a:p>
            <a:fld id="{6EDEC3BC-0694-4586-AE63-02B4D54ABF4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כותרת אנכית וטקסט">
    <p:bg>
      <p:bgRef idx="1001">
        <a:schemeClr val="bg1"/>
      </p:bgRef>
    </p:bg>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a:off x="6553200" y="609600"/>
            <a:ext cx="2057400" cy="5516563"/>
          </a:xfrm>
        </p:spPr>
        <p:txBody>
          <a:bodyPr vert="eaVert"/>
          <a:lstStyle/>
          <a:p>
            <a:r>
              <a:rPr kumimoji="0" lang="he-IL"/>
              <a:t>לחץ כדי לערוך סגנון כותרת של תבנית בסיס</a:t>
            </a:r>
            <a:endParaRPr kumimoji="0" lang="en-US"/>
          </a:p>
        </p:txBody>
      </p:sp>
      <p:sp>
        <p:nvSpPr>
          <p:cNvPr id="3" name="מציין מיקום של טקסט אנכי 2"/>
          <p:cNvSpPr>
            <a:spLocks noGrp="1"/>
          </p:cNvSpPr>
          <p:nvPr>
            <p:ph type="body" orient="vert" idx="1"/>
          </p:nvPr>
        </p:nvSpPr>
        <p:spPr>
          <a:xfrm>
            <a:off x="457200" y="609600"/>
            <a:ext cx="5562600" cy="5516564"/>
          </a:xfrm>
        </p:spPr>
        <p:txBody>
          <a:bodyPr vert="eaVert"/>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a:xfrm>
            <a:off x="6553200" y="6248402"/>
            <a:ext cx="2209800" cy="365125"/>
          </a:xfrm>
        </p:spPr>
        <p:txBody>
          <a:bodyPr/>
          <a:lstStyle/>
          <a:p>
            <a:endParaRPr lang="en-US"/>
          </a:p>
        </p:txBody>
      </p:sp>
      <p:sp>
        <p:nvSpPr>
          <p:cNvPr id="5" name="מציין מיקום של כותרת תחתונה 4"/>
          <p:cNvSpPr>
            <a:spLocks noGrp="1"/>
          </p:cNvSpPr>
          <p:nvPr>
            <p:ph type="ftr" sz="quarter" idx="11"/>
          </p:nvPr>
        </p:nvSpPr>
        <p:spPr>
          <a:xfrm>
            <a:off x="457201" y="6248207"/>
            <a:ext cx="5573483" cy="365125"/>
          </a:xfrm>
        </p:spPr>
        <p:txBody>
          <a:bodyPr/>
          <a:lstStyle/>
          <a:p>
            <a:r>
              <a:rPr lang="en-US"/>
              <a:t>© 2016 Ori Calvo</a:t>
            </a:r>
          </a:p>
        </p:txBody>
      </p:sp>
      <p:sp>
        <p:nvSpPr>
          <p:cNvPr id="7" name="מלבן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מלבן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מלבן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מציין מיקום של מספר שקופית 5"/>
          <p:cNvSpPr>
            <a:spLocks noGrp="1"/>
          </p:cNvSpPr>
          <p:nvPr>
            <p:ph type="sldNum" sz="quarter" idx="12"/>
          </p:nvPr>
        </p:nvSpPr>
        <p:spPr>
          <a:xfrm rot="5400000">
            <a:off x="5989638" y="144462"/>
            <a:ext cx="533400" cy="244476"/>
          </a:xfrm>
        </p:spPr>
        <p:txBody>
          <a:bodyPr/>
          <a:lstStyle/>
          <a:p>
            <a:fld id="{6EDEC3BC-0694-4586-AE63-02B4D54ABF43}"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a:xfrm>
            <a:off x="612648" y="228600"/>
            <a:ext cx="8153400" cy="990600"/>
          </a:xfrm>
        </p:spPr>
        <p:txBody>
          <a:bodyPr/>
          <a:lstStyle/>
          <a:p>
            <a:r>
              <a:rPr kumimoji="0" lang="he-IL"/>
              <a:t>לחץ כדי לערוך סגנון כותרת של תבנית בסיס</a:t>
            </a:r>
            <a:endParaRPr kumimoji="0" lang="en-US"/>
          </a:p>
        </p:txBody>
      </p:sp>
      <p:sp>
        <p:nvSpPr>
          <p:cNvPr id="5" name="מציין מיקום של כותרת תחתונה 4"/>
          <p:cNvSpPr>
            <a:spLocks noGrp="1"/>
          </p:cNvSpPr>
          <p:nvPr>
            <p:ph type="ftr" sz="quarter" idx="11"/>
          </p:nvPr>
        </p:nvSpPr>
        <p:spPr>
          <a:xfrm>
            <a:off x="7559824" y="0"/>
            <a:ext cx="1584176" cy="365125"/>
          </a:xfrm>
        </p:spPr>
        <p:txBody>
          <a:bodyPr/>
          <a:lstStyle>
            <a:lvl1pPr algn="ctr">
              <a:defRPr/>
            </a:lvl1pPr>
          </a:lstStyle>
          <a:p>
            <a:r>
              <a:rPr lang="en-US"/>
              <a:t>© 2016 Ori Calvo</a:t>
            </a:r>
            <a:endParaRPr lang="en-US" dirty="0"/>
          </a:p>
        </p:txBody>
      </p:sp>
      <p:sp>
        <p:nvSpPr>
          <p:cNvPr id="6" name="מציין מיקום של מספר שקופית 5"/>
          <p:cNvSpPr>
            <a:spLocks noGrp="1"/>
          </p:cNvSpPr>
          <p:nvPr>
            <p:ph type="sldNum" sz="quarter" idx="12"/>
          </p:nvPr>
        </p:nvSpPr>
        <p:spPr/>
        <p:txBody>
          <a:bodyPr/>
          <a:lstStyle>
            <a:lvl1pPr>
              <a:defRPr>
                <a:solidFill>
                  <a:srgbClr val="FFFFFF"/>
                </a:solidFill>
              </a:defRPr>
            </a:lvl1pPr>
          </a:lstStyle>
          <a:p>
            <a:fld id="{6EDEC3BC-0694-4586-AE63-02B4D54ABF43}" type="slidenum">
              <a:rPr lang="en-US" smtClean="0"/>
              <a:pPr/>
              <a:t>‹#›</a:t>
            </a:fld>
            <a:endParaRPr lang="en-US"/>
          </a:p>
        </p:txBody>
      </p:sp>
      <p:sp>
        <p:nvSpPr>
          <p:cNvPr id="8" name="מציין מיקום תוכן 7"/>
          <p:cNvSpPr>
            <a:spLocks noGrp="1"/>
          </p:cNvSpPr>
          <p:nvPr>
            <p:ph sz="quarter" idx="1"/>
          </p:nvPr>
        </p:nvSpPr>
        <p:spPr>
          <a:xfrm>
            <a:off x="612648" y="1600200"/>
            <a:ext cx="8153400" cy="44958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7" name="מציין מיקום של מספר שקופית 28"/>
          <p:cNvSpPr txBox="1">
            <a:spLocks/>
          </p:cNvSpPr>
          <p:nvPr userDrawn="1"/>
        </p:nvSpPr>
        <p:spPr>
          <a:xfrm>
            <a:off x="8172400" y="6381328"/>
            <a:ext cx="838200" cy="381000"/>
          </a:xfrm>
          <a:prstGeom prst="rect">
            <a:avLst/>
          </a:prstGeom>
        </p:spPr>
        <p:txBody>
          <a:bodyPr vert="horz" anchor="ctr" anchorCtr="0">
            <a:normAutofit/>
          </a:bodyPr>
          <a:lstStyle>
            <a:defPPr>
              <a:defRPr lang="en-US"/>
            </a:defPPr>
            <a:lvl1pPr marL="0" algn="ctr" defTabSz="914400" rtl="0" eaLnBrk="1" latinLnBrk="0" hangingPunct="1">
              <a:defRPr kumimoji="0" sz="1400" b="1"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EDEC3BC-0694-4586-AE63-02B4D54ABF43}"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כותרת מקטע עליונה">
    <p:bg>
      <p:bgRef idx="1003">
        <a:schemeClr val="bg1"/>
      </p:bgRef>
    </p:bg>
    <p:spTree>
      <p:nvGrpSpPr>
        <p:cNvPr id="1" name=""/>
        <p:cNvGrpSpPr/>
        <p:nvPr/>
      </p:nvGrpSpPr>
      <p:grpSpPr>
        <a:xfrm>
          <a:off x="0" y="0"/>
          <a:ext cx="0" cy="0"/>
          <a:chOff x="0" y="0"/>
          <a:chExt cx="0" cy="0"/>
        </a:xfrm>
      </p:grpSpPr>
      <p:sp>
        <p:nvSpPr>
          <p:cNvPr id="3" name="מציין מיקום טקסט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he-IL"/>
              <a:t>לחץ כדי לערוך סגנונות טקסט של תבנית בסיס</a:t>
            </a:r>
          </a:p>
        </p:txBody>
      </p:sp>
      <p:sp>
        <p:nvSpPr>
          <p:cNvPr id="7" name="מלבן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מלבן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מלבן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כותרת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he-IL"/>
              <a:t>לחץ כדי לערוך סגנון כותרת של תבנית בסיס</a:t>
            </a:r>
            <a:endParaRPr kumimoji="0" lang="en-US"/>
          </a:p>
        </p:txBody>
      </p:sp>
      <p:sp>
        <p:nvSpPr>
          <p:cNvPr id="12" name="מציין מיקום של תאריך 11"/>
          <p:cNvSpPr>
            <a:spLocks noGrp="1"/>
          </p:cNvSpPr>
          <p:nvPr>
            <p:ph type="dt" sz="half" idx="10"/>
          </p:nvPr>
        </p:nvSpPr>
        <p:spPr/>
        <p:txBody>
          <a:bodyPr/>
          <a:lstStyle/>
          <a:p>
            <a:endParaRPr lang="en-US"/>
          </a:p>
        </p:txBody>
      </p:sp>
      <p:sp>
        <p:nvSpPr>
          <p:cNvPr id="13" name="מציין מיקום של מספר שקופית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6EDEC3BC-0694-4586-AE63-02B4D54ABF43}" type="slidenum">
              <a:rPr lang="en-US" smtClean="0"/>
              <a:pPr/>
              <a:t>‹#›</a:t>
            </a:fld>
            <a:endParaRPr lang="en-US"/>
          </a:p>
        </p:txBody>
      </p:sp>
      <p:sp>
        <p:nvSpPr>
          <p:cNvPr id="14" name="מציין מיקום של כותרת תחתונה 13"/>
          <p:cNvSpPr>
            <a:spLocks noGrp="1"/>
          </p:cNvSpPr>
          <p:nvPr>
            <p:ph type="ftr" sz="quarter" idx="12"/>
          </p:nvPr>
        </p:nvSpPr>
        <p:spPr/>
        <p:txBody>
          <a:bodyPr/>
          <a:lstStyle/>
          <a:p>
            <a:r>
              <a:rPr lang="en-US"/>
              <a:t>© 2016 Ori Calvo</a:t>
            </a: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9" name="מציין מיקום תוכן 8"/>
          <p:cNvSpPr>
            <a:spLocks noGrp="1"/>
          </p:cNvSpPr>
          <p:nvPr>
            <p:ph sz="quarter" idx="1"/>
          </p:nvPr>
        </p:nvSpPr>
        <p:spPr>
          <a:xfrm>
            <a:off x="609600" y="1589567"/>
            <a:ext cx="3886200" cy="45720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11" name="מציין מיקום תוכן 10"/>
          <p:cNvSpPr>
            <a:spLocks noGrp="1"/>
          </p:cNvSpPr>
          <p:nvPr>
            <p:ph sz="quarter" idx="2"/>
          </p:nvPr>
        </p:nvSpPr>
        <p:spPr>
          <a:xfrm>
            <a:off x="4844901" y="1589567"/>
            <a:ext cx="3886200" cy="45720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8" name="מציין מיקום של תאריך 7"/>
          <p:cNvSpPr>
            <a:spLocks noGrp="1"/>
          </p:cNvSpPr>
          <p:nvPr>
            <p:ph type="dt" sz="half" idx="15"/>
          </p:nvPr>
        </p:nvSpPr>
        <p:spPr/>
        <p:txBody>
          <a:bodyPr rtlCol="0"/>
          <a:lstStyle/>
          <a:p>
            <a:endParaRPr lang="en-US"/>
          </a:p>
        </p:txBody>
      </p:sp>
      <p:sp>
        <p:nvSpPr>
          <p:cNvPr id="10" name="מציין מיקום של מספר שקופית 9"/>
          <p:cNvSpPr>
            <a:spLocks noGrp="1"/>
          </p:cNvSpPr>
          <p:nvPr>
            <p:ph type="sldNum" sz="quarter" idx="16"/>
          </p:nvPr>
        </p:nvSpPr>
        <p:spPr/>
        <p:txBody>
          <a:bodyPr rtlCol="0"/>
          <a:lstStyle/>
          <a:p>
            <a:fld id="{6EDEC3BC-0694-4586-AE63-02B4D54ABF43}" type="slidenum">
              <a:rPr lang="en-US" smtClean="0"/>
              <a:pPr/>
              <a:t>‹#›</a:t>
            </a:fld>
            <a:endParaRPr lang="en-US"/>
          </a:p>
        </p:txBody>
      </p:sp>
      <p:sp>
        <p:nvSpPr>
          <p:cNvPr id="12" name="מציין מיקום של כותרת תחתונה 11"/>
          <p:cNvSpPr>
            <a:spLocks noGrp="1"/>
          </p:cNvSpPr>
          <p:nvPr>
            <p:ph type="ftr" sz="quarter" idx="17"/>
          </p:nvPr>
        </p:nvSpPr>
        <p:spPr/>
        <p:txBody>
          <a:bodyPr rtlCol="0"/>
          <a:lstStyle/>
          <a:p>
            <a:r>
              <a:rPr lang="en-US"/>
              <a:t>© 2016 Ori Calvo</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a:xfrm>
            <a:off x="533400" y="273050"/>
            <a:ext cx="8153400" cy="869950"/>
          </a:xfrm>
        </p:spPr>
        <p:txBody>
          <a:bodyPr anchor="ctr"/>
          <a:lstStyle>
            <a:lvl1pPr>
              <a:defRPr/>
            </a:lvl1pPr>
          </a:lstStyle>
          <a:p>
            <a:r>
              <a:rPr kumimoji="0" lang="he-IL"/>
              <a:t>לחץ כדי לערוך סגנון כותרת של תבנית בסיס</a:t>
            </a:r>
            <a:endParaRPr kumimoji="0" lang="en-US"/>
          </a:p>
        </p:txBody>
      </p:sp>
      <p:sp>
        <p:nvSpPr>
          <p:cNvPr id="11" name="מציין מיקום תוכן 10"/>
          <p:cNvSpPr>
            <a:spLocks noGrp="1"/>
          </p:cNvSpPr>
          <p:nvPr>
            <p:ph sz="quarter" idx="2"/>
          </p:nvPr>
        </p:nvSpPr>
        <p:spPr>
          <a:xfrm>
            <a:off x="609600" y="2438400"/>
            <a:ext cx="3886200" cy="35814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13" name="מציין מיקום תוכן 12"/>
          <p:cNvSpPr>
            <a:spLocks noGrp="1"/>
          </p:cNvSpPr>
          <p:nvPr>
            <p:ph sz="quarter" idx="4"/>
          </p:nvPr>
        </p:nvSpPr>
        <p:spPr>
          <a:xfrm>
            <a:off x="4800600" y="2438400"/>
            <a:ext cx="3886200" cy="35814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10" name="מציין מיקום של תאריך 9"/>
          <p:cNvSpPr>
            <a:spLocks noGrp="1"/>
          </p:cNvSpPr>
          <p:nvPr>
            <p:ph type="dt" sz="half" idx="15"/>
          </p:nvPr>
        </p:nvSpPr>
        <p:spPr/>
        <p:txBody>
          <a:bodyPr rtlCol="0"/>
          <a:lstStyle/>
          <a:p>
            <a:endParaRPr lang="en-US"/>
          </a:p>
        </p:txBody>
      </p:sp>
      <p:sp>
        <p:nvSpPr>
          <p:cNvPr id="12" name="מציין מיקום של מספר שקופית 11"/>
          <p:cNvSpPr>
            <a:spLocks noGrp="1"/>
          </p:cNvSpPr>
          <p:nvPr>
            <p:ph type="sldNum" sz="quarter" idx="16"/>
          </p:nvPr>
        </p:nvSpPr>
        <p:spPr/>
        <p:txBody>
          <a:bodyPr rtlCol="0"/>
          <a:lstStyle/>
          <a:p>
            <a:fld id="{6EDEC3BC-0694-4586-AE63-02B4D54ABF43}" type="slidenum">
              <a:rPr lang="en-US" smtClean="0"/>
              <a:pPr/>
              <a:t>‹#›</a:t>
            </a:fld>
            <a:endParaRPr lang="en-US"/>
          </a:p>
        </p:txBody>
      </p:sp>
      <p:sp>
        <p:nvSpPr>
          <p:cNvPr id="14" name="מציין מיקום של כותרת תחתונה 13"/>
          <p:cNvSpPr>
            <a:spLocks noGrp="1"/>
          </p:cNvSpPr>
          <p:nvPr>
            <p:ph type="ftr" sz="quarter" idx="17"/>
          </p:nvPr>
        </p:nvSpPr>
        <p:spPr/>
        <p:txBody>
          <a:bodyPr rtlCol="0"/>
          <a:lstStyle/>
          <a:p>
            <a:r>
              <a:rPr lang="en-US"/>
              <a:t>© 2016 Ori Calvo</a:t>
            </a:r>
          </a:p>
        </p:txBody>
      </p:sp>
      <p:sp>
        <p:nvSpPr>
          <p:cNvPr id="16" name="מציין מיקום טקסט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he-IL"/>
              <a:t>לחץ כדי לערוך סגנונות טקסט של תבנית בסיס</a:t>
            </a:r>
          </a:p>
        </p:txBody>
      </p:sp>
      <p:sp>
        <p:nvSpPr>
          <p:cNvPr id="15" name="מציין מיקום טקסט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he-IL"/>
              <a:t>לחץ כדי לערוך סגנונות טקסט של תבנית בסיס</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3" name="מציין מיקום של תאריך 2"/>
          <p:cNvSpPr>
            <a:spLocks noGrp="1"/>
          </p:cNvSpPr>
          <p:nvPr>
            <p:ph type="dt" sz="half" idx="10"/>
          </p:nvPr>
        </p:nvSpPr>
        <p:spPr/>
        <p:txBody>
          <a:bodyPr/>
          <a:lstStyle/>
          <a:p>
            <a:endParaRPr lang="en-US"/>
          </a:p>
        </p:txBody>
      </p:sp>
      <p:sp>
        <p:nvSpPr>
          <p:cNvPr id="4" name="מציין מיקום של כותרת תחתונה 3"/>
          <p:cNvSpPr>
            <a:spLocks noGrp="1"/>
          </p:cNvSpPr>
          <p:nvPr>
            <p:ph type="ftr" sz="quarter" idx="11"/>
          </p:nvPr>
        </p:nvSpPr>
        <p:spPr/>
        <p:txBody>
          <a:bodyPr/>
          <a:lstStyle/>
          <a:p>
            <a:r>
              <a:rPr lang="en-US"/>
              <a:t>© 2016 Ori Calvo</a:t>
            </a:r>
          </a:p>
        </p:txBody>
      </p:sp>
      <p:sp>
        <p:nvSpPr>
          <p:cNvPr id="5" name="מציין מיקום של מספר שקופית 4"/>
          <p:cNvSpPr>
            <a:spLocks noGrp="1"/>
          </p:cNvSpPr>
          <p:nvPr>
            <p:ph type="sldNum" sz="quarter" idx="12"/>
          </p:nvPr>
        </p:nvSpPr>
        <p:spPr/>
        <p:txBody>
          <a:bodyPr/>
          <a:lstStyle>
            <a:lvl1pPr>
              <a:defRPr>
                <a:solidFill>
                  <a:srgbClr val="FFFFFF"/>
                </a:solidFill>
              </a:defRPr>
            </a:lvl1pPr>
          </a:lstStyle>
          <a:p>
            <a:fld id="{6EDEC3BC-0694-4586-AE63-02B4D54ABF4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ריק">
    <p:spTree>
      <p:nvGrpSpPr>
        <p:cNvPr id="1" name=""/>
        <p:cNvGrpSpPr/>
        <p:nvPr/>
      </p:nvGrpSpPr>
      <p:grpSpPr>
        <a:xfrm>
          <a:off x="0" y="0"/>
          <a:ext cx="0" cy="0"/>
          <a:chOff x="0" y="0"/>
          <a:chExt cx="0" cy="0"/>
        </a:xfrm>
      </p:grpSpPr>
      <p:sp>
        <p:nvSpPr>
          <p:cNvPr id="2" name="מציין מיקום של תאריך 1"/>
          <p:cNvSpPr>
            <a:spLocks noGrp="1"/>
          </p:cNvSpPr>
          <p:nvPr>
            <p:ph type="dt" sz="half" idx="10"/>
          </p:nvPr>
        </p:nvSpPr>
        <p:spPr/>
        <p:txBody>
          <a:bodyPr/>
          <a:lstStyle/>
          <a:p>
            <a:endParaRPr lang="en-US"/>
          </a:p>
        </p:txBody>
      </p:sp>
      <p:sp>
        <p:nvSpPr>
          <p:cNvPr id="3" name="מציין מיקום של כותרת תחתונה 2"/>
          <p:cNvSpPr>
            <a:spLocks noGrp="1"/>
          </p:cNvSpPr>
          <p:nvPr>
            <p:ph type="ftr" sz="quarter" idx="11"/>
          </p:nvPr>
        </p:nvSpPr>
        <p:spPr/>
        <p:txBody>
          <a:bodyPr/>
          <a:lstStyle/>
          <a:p>
            <a:r>
              <a:rPr lang="en-US"/>
              <a:t>© 2016 Ori Calvo</a:t>
            </a:r>
          </a:p>
        </p:txBody>
      </p:sp>
      <p:sp>
        <p:nvSpPr>
          <p:cNvPr id="4" name="מציין מיקום של מספר שקופית 3"/>
          <p:cNvSpPr>
            <a:spLocks noGrp="1"/>
          </p:cNvSpPr>
          <p:nvPr>
            <p:ph type="sldNum" sz="quarter" idx="12"/>
          </p:nvPr>
        </p:nvSpPr>
        <p:spPr>
          <a:xfrm>
            <a:off x="0" y="6248400"/>
            <a:ext cx="533400" cy="381000"/>
          </a:xfrm>
        </p:spPr>
        <p:txBody>
          <a:bodyPr/>
          <a:lstStyle>
            <a:lvl1pPr>
              <a:defRPr>
                <a:solidFill>
                  <a:schemeClr val="tx2"/>
                </a:solidFill>
              </a:defRPr>
            </a:lvl1pPr>
          </a:lstStyle>
          <a:p>
            <a:fld id="{6EDEC3BC-0694-4586-AE63-02B4D54ABF4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a:off x="609600" y="273050"/>
            <a:ext cx="8077200" cy="869950"/>
          </a:xfrm>
        </p:spPr>
        <p:txBody>
          <a:bodyPr anchor="ctr"/>
          <a:lstStyle>
            <a:lvl1pPr algn="l">
              <a:buNone/>
              <a:defRPr sz="4400" b="0"/>
            </a:lvl1pPr>
          </a:lstStyle>
          <a:p>
            <a:r>
              <a:rPr kumimoji="0" lang="he-IL"/>
              <a:t>לחץ כדי לערוך סגנון כותרת של תבנית בסיס</a:t>
            </a:r>
            <a:endParaRPr kumimoji="0" lang="en-US"/>
          </a:p>
        </p:txBody>
      </p:sp>
      <p:sp>
        <p:nvSpPr>
          <p:cNvPr id="5" name="מציין מיקום של תאריך 4"/>
          <p:cNvSpPr>
            <a:spLocks noGrp="1"/>
          </p:cNvSpPr>
          <p:nvPr>
            <p:ph type="dt" sz="half" idx="10"/>
          </p:nvPr>
        </p:nvSpPr>
        <p:spPr/>
        <p:txBody>
          <a:bodyPr/>
          <a:lstStyle/>
          <a:p>
            <a:endParaRPr lang="en-US"/>
          </a:p>
        </p:txBody>
      </p:sp>
      <p:sp>
        <p:nvSpPr>
          <p:cNvPr id="6" name="מציין מיקום של כותרת תחתונה 5"/>
          <p:cNvSpPr>
            <a:spLocks noGrp="1"/>
          </p:cNvSpPr>
          <p:nvPr>
            <p:ph type="ftr" sz="quarter" idx="11"/>
          </p:nvPr>
        </p:nvSpPr>
        <p:spPr/>
        <p:txBody>
          <a:bodyPr/>
          <a:lstStyle/>
          <a:p>
            <a:r>
              <a:rPr lang="en-US"/>
              <a:t>© 2016 Ori Calvo</a:t>
            </a:r>
          </a:p>
        </p:txBody>
      </p:sp>
      <p:sp>
        <p:nvSpPr>
          <p:cNvPr id="7" name="מציין מיקום של מספר שקופית 6"/>
          <p:cNvSpPr>
            <a:spLocks noGrp="1"/>
          </p:cNvSpPr>
          <p:nvPr>
            <p:ph type="sldNum" sz="quarter" idx="12"/>
          </p:nvPr>
        </p:nvSpPr>
        <p:spPr/>
        <p:txBody>
          <a:bodyPr/>
          <a:lstStyle>
            <a:lvl1pPr>
              <a:defRPr>
                <a:solidFill>
                  <a:srgbClr val="FFFFFF"/>
                </a:solidFill>
              </a:defRPr>
            </a:lvl1pPr>
          </a:lstStyle>
          <a:p>
            <a:fld id="{6EDEC3BC-0694-4586-AE63-02B4D54ABF43}" type="slidenum">
              <a:rPr lang="en-US" smtClean="0"/>
              <a:pPr/>
              <a:t>‹#›</a:t>
            </a:fld>
            <a:endParaRPr lang="en-US"/>
          </a:p>
        </p:txBody>
      </p:sp>
      <p:sp>
        <p:nvSpPr>
          <p:cNvPr id="3" name="מציין מיקום טקסט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he-IL"/>
              <a:t>לחץ כדי לערוך סגנונות טקסט של תבנית בסיס</a:t>
            </a:r>
          </a:p>
        </p:txBody>
      </p:sp>
      <p:sp>
        <p:nvSpPr>
          <p:cNvPr id="9" name="מציין מיקום תוכן 8"/>
          <p:cNvSpPr>
            <a:spLocks noGrp="1"/>
          </p:cNvSpPr>
          <p:nvPr>
            <p:ph sz="quarter" idx="1"/>
          </p:nvPr>
        </p:nvSpPr>
        <p:spPr>
          <a:xfrm>
            <a:off x="2362200" y="1752600"/>
            <a:ext cx="6400800" cy="44196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תמונה עם כיתוב">
    <p:bg>
      <p:bgRef idx="1003">
        <a:schemeClr val="bg2"/>
      </p:bgRef>
    </p:bg>
    <p:spTree>
      <p:nvGrpSpPr>
        <p:cNvPr id="1" name=""/>
        <p:cNvGrpSpPr/>
        <p:nvPr/>
      </p:nvGrpSpPr>
      <p:grpSpPr>
        <a:xfrm>
          <a:off x="0" y="0"/>
          <a:ext cx="0" cy="0"/>
          <a:chOff x="0" y="0"/>
          <a:chExt cx="0" cy="0"/>
        </a:xfrm>
      </p:grpSpPr>
      <p:sp>
        <p:nvSpPr>
          <p:cNvPr id="4" name="מציין מיקום טקסט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he-IL"/>
              <a:t>לחץ כדי לערוך סגנונות טקסט של תבנית בסיס</a:t>
            </a:r>
          </a:p>
        </p:txBody>
      </p:sp>
      <p:sp>
        <p:nvSpPr>
          <p:cNvPr id="8" name="מלבן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מלבן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מלבן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כותרת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he-IL"/>
              <a:t>לחץ כדי לערוך סגנון כותרת של תבנית בסיס</a:t>
            </a:r>
            <a:endParaRPr kumimoji="0" lang="en-US"/>
          </a:p>
        </p:txBody>
      </p:sp>
      <p:sp>
        <p:nvSpPr>
          <p:cNvPr id="11" name="מלבן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מציין מיקום של תאריך 11"/>
          <p:cNvSpPr>
            <a:spLocks noGrp="1"/>
          </p:cNvSpPr>
          <p:nvPr>
            <p:ph type="dt" sz="half" idx="10"/>
          </p:nvPr>
        </p:nvSpPr>
        <p:spPr>
          <a:xfrm>
            <a:off x="6248400" y="6248400"/>
            <a:ext cx="2667000" cy="365125"/>
          </a:xfrm>
        </p:spPr>
        <p:txBody>
          <a:bodyPr rtlCol="0"/>
          <a:lstStyle/>
          <a:p>
            <a:endParaRPr lang="en-US"/>
          </a:p>
        </p:txBody>
      </p:sp>
      <p:sp>
        <p:nvSpPr>
          <p:cNvPr id="13" name="מציין מיקום של מספר שקופית 12"/>
          <p:cNvSpPr>
            <a:spLocks noGrp="1"/>
          </p:cNvSpPr>
          <p:nvPr>
            <p:ph type="sldNum" sz="quarter" idx="11"/>
          </p:nvPr>
        </p:nvSpPr>
        <p:spPr>
          <a:xfrm>
            <a:off x="0" y="4667249"/>
            <a:ext cx="1447800" cy="663578"/>
          </a:xfrm>
        </p:spPr>
        <p:txBody>
          <a:bodyPr rtlCol="0"/>
          <a:lstStyle>
            <a:lvl1pPr>
              <a:defRPr sz="2800"/>
            </a:lvl1pPr>
          </a:lstStyle>
          <a:p>
            <a:fld id="{6EDEC3BC-0694-4586-AE63-02B4D54ABF43}" type="slidenum">
              <a:rPr lang="en-US" smtClean="0"/>
              <a:pPr/>
              <a:t>‹#›</a:t>
            </a:fld>
            <a:endParaRPr lang="en-US"/>
          </a:p>
        </p:txBody>
      </p:sp>
      <p:sp>
        <p:nvSpPr>
          <p:cNvPr id="14" name="מציין מיקום של כותרת תחתונה 13"/>
          <p:cNvSpPr>
            <a:spLocks noGrp="1"/>
          </p:cNvSpPr>
          <p:nvPr>
            <p:ph type="ftr" sz="quarter" idx="12"/>
          </p:nvPr>
        </p:nvSpPr>
        <p:spPr>
          <a:xfrm>
            <a:off x="1600200" y="6248206"/>
            <a:ext cx="4572000" cy="365125"/>
          </a:xfrm>
        </p:spPr>
        <p:txBody>
          <a:bodyPr rtlCol="0"/>
          <a:lstStyle/>
          <a:p>
            <a:r>
              <a:rPr lang="en-US"/>
              <a:t>© 2016 Ori Calvo</a:t>
            </a:r>
          </a:p>
        </p:txBody>
      </p:sp>
      <p:sp>
        <p:nvSpPr>
          <p:cNvPr id="3" name="מציין מיקום של תמונה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he-IL"/>
              <a:t>לחץ על הסמל כדי להוסיף תמונה</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מציין מיקום של כותרת 21"/>
          <p:cNvSpPr>
            <a:spLocks noGrp="1"/>
          </p:cNvSpPr>
          <p:nvPr>
            <p:ph type="title"/>
          </p:nvPr>
        </p:nvSpPr>
        <p:spPr>
          <a:xfrm>
            <a:off x="609600" y="228600"/>
            <a:ext cx="8153400" cy="990600"/>
          </a:xfrm>
          <a:prstGeom prst="rect">
            <a:avLst/>
          </a:prstGeom>
        </p:spPr>
        <p:txBody>
          <a:bodyPr vert="horz" anchor="ctr">
            <a:normAutofit/>
          </a:bodyPr>
          <a:lstStyle/>
          <a:p>
            <a:r>
              <a:rPr kumimoji="0" lang="he-IL"/>
              <a:t>לחץ כדי לערוך סגנון כותרת של תבנית בסיס</a:t>
            </a:r>
            <a:endParaRPr kumimoji="0" lang="en-US"/>
          </a:p>
        </p:txBody>
      </p:sp>
      <p:sp>
        <p:nvSpPr>
          <p:cNvPr id="13" name="מציין מיקום טקסט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he-IL"/>
              <a:t>לחץ כדי לערוך סגנונות טקסט של תבנית בסיס</a:t>
            </a:r>
          </a:p>
          <a:p>
            <a:pPr lvl="1" eaLnBrk="1" latinLnBrk="0" hangingPunct="1"/>
            <a:r>
              <a:rPr kumimoji="0" lang="he-IL"/>
              <a:t>רמה שנייה</a:t>
            </a:r>
          </a:p>
          <a:p>
            <a:pPr lvl="2" eaLnBrk="1" latinLnBrk="0" hangingPunct="1"/>
            <a:r>
              <a:rPr kumimoji="0" lang="he-IL"/>
              <a:t>רמה שלישית</a:t>
            </a:r>
          </a:p>
          <a:p>
            <a:pPr lvl="3" eaLnBrk="1" latinLnBrk="0" hangingPunct="1"/>
            <a:r>
              <a:rPr kumimoji="0" lang="he-IL"/>
              <a:t>רמה רביעית</a:t>
            </a:r>
          </a:p>
          <a:p>
            <a:pPr lvl="4" eaLnBrk="1" latinLnBrk="0" hangingPunct="1"/>
            <a:r>
              <a:rPr kumimoji="0" lang="he-IL"/>
              <a:t>רמה חמישית</a:t>
            </a:r>
            <a:endParaRPr kumimoji="0" lang="en-US"/>
          </a:p>
        </p:txBody>
      </p:sp>
      <p:sp>
        <p:nvSpPr>
          <p:cNvPr id="14" name="מציין מיקום של תאריך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endParaRPr lang="en-US"/>
          </a:p>
        </p:txBody>
      </p:sp>
      <p:sp>
        <p:nvSpPr>
          <p:cNvPr id="3" name="מציין מיקום של כותרת תחתונה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r>
              <a:rPr lang="en-US"/>
              <a:t>© 2016 Ori Calvo</a:t>
            </a:r>
            <a:endParaRPr lang="en-US" dirty="0"/>
          </a:p>
        </p:txBody>
      </p:sp>
      <p:sp>
        <p:nvSpPr>
          <p:cNvPr id="7" name="מלבן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מלבן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מלבן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מציין מיקום של מספר שקופית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6EDEC3BC-0694-4586-AE63-02B4D54ABF43}"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backbonejs.org/#Router" TargetMode="External"/><Relationship Id="rId2" Type="http://schemas.openxmlformats.org/officeDocument/2006/relationships/hyperlink" Target="https://github.com/browserstate/history.js/"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caniuse.com/" TargetMode="Externa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hyperlink" Target="https://docs.oracle.com/javaee/7/tutorial/jsf-facelets009.htm" TargetMode="External"/><Relationship Id="rId2" Type="http://schemas.openxmlformats.org/officeDocument/2006/relationships/hyperlink" Target="http://xmlns.jcp.org/jsf)"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hyperlink" Target="https://webpack.github.io/"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webpack.github.io/docs/loader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ctrTitle"/>
          </p:nvPr>
        </p:nvSpPr>
        <p:spPr/>
        <p:txBody>
          <a:bodyPr>
            <a:normAutofit/>
          </a:bodyPr>
          <a:lstStyle/>
          <a:p>
            <a:r>
              <a:rPr lang="en-US" sz="5400" dirty="0"/>
              <a:t>JSF &amp; </a:t>
            </a:r>
            <a:r>
              <a:rPr lang="en-US" sz="5400"/>
              <a:t>client side</a:t>
            </a:r>
            <a:endParaRPr lang="en-US" sz="4000" dirty="0"/>
          </a:p>
        </p:txBody>
      </p:sp>
    </p:spTree>
    <p:extLst>
      <p:ext uri="{BB962C8B-B14F-4D97-AF65-F5344CB8AC3E}">
        <p14:creationId xmlns:p14="http://schemas.microsoft.com/office/powerpoint/2010/main" val="22616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 API</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10</a:t>
            </a:fld>
            <a:endParaRPr lang="en-US"/>
          </a:p>
        </p:txBody>
      </p:sp>
      <p:sp>
        <p:nvSpPr>
          <p:cNvPr id="5" name="Content Placeholder 4"/>
          <p:cNvSpPr>
            <a:spLocks noGrp="1"/>
          </p:cNvSpPr>
          <p:nvPr>
            <p:ph sz="quarter" idx="1"/>
          </p:nvPr>
        </p:nvSpPr>
        <p:spPr/>
        <p:txBody>
          <a:bodyPr>
            <a:normAutofit fontScale="92500" lnSpcReduction="10000"/>
          </a:bodyPr>
          <a:lstStyle/>
          <a:p>
            <a:r>
              <a:rPr lang="en-US" dirty="0"/>
              <a:t>Access to the browser’s history is offered through the </a:t>
            </a:r>
            <a:r>
              <a:rPr lang="en-US" dirty="0">
                <a:solidFill>
                  <a:srgbClr val="FF0000"/>
                </a:solidFill>
              </a:rPr>
              <a:t>history</a:t>
            </a:r>
            <a:r>
              <a:rPr lang="en-US" dirty="0"/>
              <a:t> object</a:t>
            </a:r>
          </a:p>
          <a:p>
            <a:pPr lvl="1"/>
            <a:r>
              <a:rPr lang="en-US" dirty="0"/>
              <a:t>Long before HTML5</a:t>
            </a:r>
          </a:p>
          <a:p>
            <a:pPr lvl="1"/>
            <a:r>
              <a:rPr lang="en-US" dirty="0"/>
              <a:t>Limited write operations</a:t>
            </a:r>
          </a:p>
          <a:p>
            <a:r>
              <a:rPr lang="en-US" dirty="0"/>
              <a:t>Effectively as if the user pressed the back and forward buttons</a:t>
            </a:r>
          </a:p>
          <a:p>
            <a:endParaRPr lang="en-US" dirty="0"/>
          </a:p>
          <a:p>
            <a:endParaRPr lang="en-US" dirty="0"/>
          </a:p>
          <a:p>
            <a:endParaRPr lang="en-US" dirty="0"/>
          </a:p>
          <a:p>
            <a:r>
              <a:rPr lang="en-US" dirty="0"/>
              <a:t>Full page reload </a:t>
            </a:r>
            <a:r>
              <a:rPr lang="en-US" dirty="0">
                <a:sym typeface="Wingdings" panose="05000000000000000000" pitchFamily="2" charset="2"/>
              </a:rPr>
              <a:t></a:t>
            </a:r>
            <a:endParaRPr lang="en-US" dirty="0"/>
          </a:p>
          <a:p>
            <a:endParaRPr lang="en-US" dirty="0"/>
          </a:p>
        </p:txBody>
      </p:sp>
      <p:sp>
        <p:nvSpPr>
          <p:cNvPr id="7" name="Rectangle 2"/>
          <p:cNvSpPr>
            <a:spLocks noChangeArrowheads="1"/>
          </p:cNvSpPr>
          <p:nvPr/>
        </p:nvSpPr>
        <p:spPr bwMode="auto">
          <a:xfrm>
            <a:off x="1907704" y="4285545"/>
            <a:ext cx="5027338" cy="1015663"/>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window.history.back</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8000"/>
                </a:solidFill>
                <a:effectLst/>
                <a:latin typeface="Consolas" panose="020B0609020204030204" pitchFamily="49" charset="0"/>
                <a:cs typeface="Consolas" panose="020B0609020204030204" pitchFamily="49" charset="0"/>
              </a:rPr>
              <a:t>// go back</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window.history.forward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8000"/>
                </a:solidFill>
                <a:effectLst/>
                <a:latin typeface="Consolas" panose="020B0609020204030204" pitchFamily="49" charset="0"/>
                <a:cs typeface="Consolas" panose="020B0609020204030204" pitchFamily="49" charset="0"/>
              </a:rPr>
              <a:t>// go forward</a:t>
            </a: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window.history.go</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(3);       </a:t>
            </a:r>
            <a:r>
              <a:rPr kumimoji="0" lang="en-US" altLang="en-US" sz="1200" b="0" i="0" u="none" strike="noStrike" cap="none" normalizeH="0" baseline="0" dirty="0">
                <a:ln>
                  <a:noFill/>
                </a:ln>
                <a:solidFill>
                  <a:srgbClr val="008000"/>
                </a:solidFill>
                <a:effectLst/>
                <a:latin typeface="Consolas" panose="020B0609020204030204" pitchFamily="49" charset="0"/>
                <a:cs typeface="Consolas" panose="020B0609020204030204" pitchFamily="49" charset="0"/>
              </a:rPr>
              <a:t>// go 3 pages forward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window.history.length</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8000"/>
                </a:solidFill>
                <a:effectLst/>
                <a:latin typeface="Consolas" panose="020B0609020204030204" pitchFamily="49" charset="0"/>
                <a:cs typeface="Consolas" panose="020B0609020204030204" pitchFamily="49" charset="0"/>
              </a:rPr>
              <a:t>// number of history entries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3887092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Installing </a:t>
            </a:r>
            <a:r>
              <a:rPr lang="en-US" dirty="0" err="1"/>
              <a:t>Webpack</a:t>
            </a:r>
            <a:endParaRPr lang="en-US" dirty="0"/>
          </a:p>
        </p:txBody>
      </p:sp>
      <p:sp>
        <p:nvSpPr>
          <p:cNvPr id="3" name="Footer Placeholder 2"/>
          <p:cNvSpPr>
            <a:spLocks noGrp="1"/>
          </p:cNvSpPr>
          <p:nvPr>
            <p:ph type="ftr" sz="quarter" idx="11"/>
          </p:nvPr>
        </p:nvSpPr>
        <p:spPr/>
        <p:txBody>
          <a:bodyPr/>
          <a:lstStyle/>
          <a:p>
            <a:r>
              <a:rPr lang="en-US" dirty="0"/>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100</a:t>
            </a:fld>
            <a:endParaRPr lang="en-US"/>
          </a:p>
        </p:txBody>
      </p:sp>
      <p:sp>
        <p:nvSpPr>
          <p:cNvPr id="5" name="Content Placeholder 4"/>
          <p:cNvSpPr>
            <a:spLocks noGrp="1"/>
          </p:cNvSpPr>
          <p:nvPr>
            <p:ph sz="quarter" idx="1"/>
          </p:nvPr>
        </p:nvSpPr>
        <p:spPr/>
        <p:txBody>
          <a:bodyPr/>
          <a:lstStyle/>
          <a:p>
            <a:r>
              <a:rPr lang="en-US" dirty="0"/>
              <a:t>Let’s start by initiating an </a:t>
            </a:r>
            <a:r>
              <a:rPr lang="en-US" dirty="0" err="1"/>
              <a:t>npm</a:t>
            </a:r>
            <a:r>
              <a:rPr lang="en-US" dirty="0"/>
              <a:t> environment:</a:t>
            </a:r>
          </a:p>
          <a:p>
            <a:endParaRPr lang="en-US" dirty="0"/>
          </a:p>
          <a:p>
            <a:r>
              <a:rPr lang="en-US" dirty="0"/>
              <a:t>Install required </a:t>
            </a:r>
            <a:r>
              <a:rPr lang="en-US" dirty="0" err="1"/>
              <a:t>webpack</a:t>
            </a:r>
            <a:r>
              <a:rPr lang="en-US" dirty="0"/>
              <a:t> using </a:t>
            </a:r>
            <a:r>
              <a:rPr lang="en-US" dirty="0" err="1"/>
              <a:t>npm</a:t>
            </a:r>
            <a:r>
              <a:rPr lang="en-US" dirty="0"/>
              <a:t>:</a:t>
            </a:r>
          </a:p>
          <a:p>
            <a:endParaRPr lang="en-US" dirty="0"/>
          </a:p>
          <a:p>
            <a:r>
              <a:rPr lang="en-US" dirty="0"/>
              <a:t>Now we have the required modules to create a working </a:t>
            </a:r>
            <a:r>
              <a:rPr lang="en-US" dirty="0" err="1"/>
              <a:t>webpack</a:t>
            </a:r>
            <a:r>
              <a:rPr lang="en-US" dirty="0"/>
              <a:t> bundler for a React environment.</a:t>
            </a:r>
          </a:p>
          <a:p>
            <a:r>
              <a:rPr lang="en-US" dirty="0"/>
              <a:t>But, how do the pieces glue together? Check out the next few slides for the answer!</a:t>
            </a:r>
          </a:p>
          <a:p>
            <a:endParaRPr lang="en-US" dirty="0"/>
          </a:p>
        </p:txBody>
      </p:sp>
      <p:sp>
        <p:nvSpPr>
          <p:cNvPr id="14" name="Rectangle 13"/>
          <p:cNvSpPr>
            <a:spLocks noChangeArrowheads="1"/>
          </p:cNvSpPr>
          <p:nvPr/>
        </p:nvSpPr>
        <p:spPr bwMode="auto">
          <a:xfrm>
            <a:off x="612648" y="2297772"/>
            <a:ext cx="8153400" cy="26713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dirty="0" err="1">
                <a:solidFill>
                  <a:srgbClr val="99A8BA"/>
                </a:solidFill>
                <a:latin typeface="Menlo" charset="0"/>
              </a:rPr>
              <a:t>npm</a:t>
            </a:r>
            <a:r>
              <a:rPr lang="en-US" sz="1000" dirty="0">
                <a:solidFill>
                  <a:srgbClr val="99A8BA"/>
                </a:solidFill>
                <a:latin typeface="Menlo" charset="0"/>
              </a:rPr>
              <a:t> </a:t>
            </a:r>
            <a:r>
              <a:rPr lang="en-US" sz="1000" dirty="0" err="1">
                <a:solidFill>
                  <a:srgbClr val="99A8BA"/>
                </a:solidFill>
                <a:latin typeface="Menlo" charset="0"/>
              </a:rPr>
              <a:t>init</a:t>
            </a:r>
            <a:endParaRPr lang="en-US" sz="1000" dirty="0">
              <a:solidFill>
                <a:srgbClr val="BF6426"/>
              </a:solidFill>
              <a:latin typeface="Menlo" charset="0"/>
            </a:endParaRPr>
          </a:p>
        </p:txBody>
      </p:sp>
      <p:sp>
        <p:nvSpPr>
          <p:cNvPr id="15" name="Rectangle 14"/>
          <p:cNvSpPr>
            <a:spLocks noChangeArrowheads="1"/>
          </p:cNvSpPr>
          <p:nvPr/>
        </p:nvSpPr>
        <p:spPr bwMode="auto">
          <a:xfrm>
            <a:off x="612648" y="3356992"/>
            <a:ext cx="8153400" cy="26713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dirty="0" err="1">
                <a:solidFill>
                  <a:srgbClr val="99A8BA"/>
                </a:solidFill>
                <a:latin typeface="Menlo" charset="0"/>
              </a:rPr>
              <a:t>npm</a:t>
            </a:r>
            <a:r>
              <a:rPr lang="en-US" sz="1000" dirty="0">
                <a:solidFill>
                  <a:srgbClr val="99A8BA"/>
                </a:solidFill>
                <a:latin typeface="Menlo" charset="0"/>
              </a:rPr>
              <a:t> install </a:t>
            </a:r>
            <a:r>
              <a:rPr lang="en-US" sz="1000" dirty="0" err="1">
                <a:solidFill>
                  <a:srgbClr val="99A8BA"/>
                </a:solidFill>
                <a:latin typeface="Menlo" charset="0"/>
              </a:rPr>
              <a:t>webpack</a:t>
            </a:r>
            <a:r>
              <a:rPr lang="en-US" sz="1000" dirty="0">
                <a:solidFill>
                  <a:srgbClr val="99A8BA"/>
                </a:solidFill>
                <a:latin typeface="Menlo" charset="0"/>
              </a:rPr>
              <a:t> babel-loader babel-preset-es2015 babel-preset-react --save</a:t>
            </a:r>
          </a:p>
        </p:txBody>
      </p:sp>
    </p:spTree>
    <p:extLst>
      <p:ext uri="{BB962C8B-B14F-4D97-AF65-F5344CB8AC3E}">
        <p14:creationId xmlns:p14="http://schemas.microsoft.com/office/powerpoint/2010/main" val="344913698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Installing </a:t>
            </a:r>
            <a:r>
              <a:rPr lang="en-US" dirty="0" err="1"/>
              <a:t>Webpack</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101</a:t>
            </a:fld>
            <a:endParaRPr lang="en-US"/>
          </a:p>
        </p:txBody>
      </p:sp>
      <p:sp>
        <p:nvSpPr>
          <p:cNvPr id="5" name="Content Placeholder 4"/>
          <p:cNvSpPr>
            <a:spLocks noGrp="1"/>
          </p:cNvSpPr>
          <p:nvPr>
            <p:ph sz="quarter" idx="1"/>
          </p:nvPr>
        </p:nvSpPr>
        <p:spPr>
          <a:xfrm>
            <a:off x="612648" y="1597496"/>
            <a:ext cx="8153400" cy="4495800"/>
          </a:xfrm>
        </p:spPr>
        <p:txBody>
          <a:bodyPr/>
          <a:lstStyle/>
          <a:p>
            <a:r>
              <a:rPr lang="en-US" dirty="0" err="1"/>
              <a:t>Webpack</a:t>
            </a:r>
            <a:r>
              <a:rPr lang="en-US" dirty="0"/>
              <a:t> requires a </a:t>
            </a:r>
            <a:r>
              <a:rPr lang="en-US" dirty="0" err="1"/>
              <a:t>config</a:t>
            </a:r>
            <a:r>
              <a:rPr lang="en-US" dirty="0"/>
              <a:t> file to be present in the root folder of your project run:</a:t>
            </a:r>
          </a:p>
        </p:txBody>
      </p:sp>
      <p:sp>
        <p:nvSpPr>
          <p:cNvPr id="7" name="Rectangle 6"/>
          <p:cNvSpPr>
            <a:spLocks noChangeArrowheads="1"/>
          </p:cNvSpPr>
          <p:nvPr/>
        </p:nvSpPr>
        <p:spPr bwMode="auto">
          <a:xfrm>
            <a:off x="612648" y="2585804"/>
            <a:ext cx="8153400" cy="388578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err="1">
                <a:solidFill>
                  <a:srgbClr val="99A8BA"/>
                </a:solidFill>
                <a:latin typeface="Menlo" charset="0"/>
              </a:rPr>
              <a:t>webpack</a:t>
            </a:r>
            <a:r>
              <a:rPr lang="en-US" sz="1000" dirty="0">
                <a:solidFill>
                  <a:srgbClr val="99A8BA"/>
                </a:solidFill>
                <a:latin typeface="Menlo" charset="0"/>
              </a:rPr>
              <a:t> = require(</a:t>
            </a:r>
            <a:r>
              <a:rPr lang="en-US" sz="1000" dirty="0">
                <a:solidFill>
                  <a:srgbClr val="587647"/>
                </a:solidFill>
                <a:latin typeface="Menlo" charset="0"/>
              </a:rPr>
              <a:t>'</a:t>
            </a:r>
            <a:r>
              <a:rPr lang="en-US" sz="1000" dirty="0" err="1">
                <a:solidFill>
                  <a:srgbClr val="587647"/>
                </a:solidFill>
                <a:latin typeface="Menlo" charset="0"/>
              </a:rPr>
              <a:t>webpack</a:t>
            </a:r>
            <a:r>
              <a:rPr lang="en-US" sz="1000" dirty="0">
                <a:solidFill>
                  <a:srgbClr val="587647"/>
                </a:solidFill>
                <a:latin typeface="Menlo" charset="0"/>
              </a:rPr>
              <a:t>'</a:t>
            </a:r>
            <a:r>
              <a:rPr lang="en-US" sz="1000" dirty="0">
                <a:solidFill>
                  <a:srgbClr val="99A8BA"/>
                </a:solidFill>
                <a:latin typeface="Menlo" charset="0"/>
              </a:rPr>
              <a:t>)</a:t>
            </a:r>
            <a:r>
              <a:rPr lang="en-US" sz="1000" dirty="0">
                <a:solidFill>
                  <a:srgbClr val="BF6426"/>
                </a:solidFill>
                <a:latin typeface="Menlo" charset="0"/>
              </a:rPr>
              <a:t>;</a:t>
            </a: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path = require(</a:t>
            </a:r>
            <a:r>
              <a:rPr lang="en-US" sz="1000" dirty="0">
                <a:solidFill>
                  <a:srgbClr val="587647"/>
                </a:solidFill>
                <a:latin typeface="Menlo" charset="0"/>
              </a:rPr>
              <a:t>'path'</a:t>
            </a:r>
            <a:r>
              <a:rPr lang="en-US" sz="1000" dirty="0">
                <a:solidFill>
                  <a:srgbClr val="99A8BA"/>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BUILD_DIR = </a:t>
            </a:r>
            <a:r>
              <a:rPr lang="en-US" sz="1000" dirty="0" err="1">
                <a:solidFill>
                  <a:srgbClr val="99A8BA"/>
                </a:solidFill>
                <a:latin typeface="Menlo" charset="0"/>
              </a:rPr>
              <a:t>path.resolve</a:t>
            </a:r>
            <a:r>
              <a:rPr lang="en-US" sz="1000" dirty="0">
                <a:solidFill>
                  <a:srgbClr val="99A8BA"/>
                </a:solidFill>
                <a:latin typeface="Menlo" charset="0"/>
              </a:rPr>
              <a:t>(__</a:t>
            </a:r>
            <a:r>
              <a:rPr lang="en-US" sz="1000" dirty="0" err="1">
                <a:solidFill>
                  <a:srgbClr val="99A8BA"/>
                </a:solidFill>
                <a:latin typeface="Menlo" charset="0"/>
              </a:rPr>
              <a:t>dirname</a:t>
            </a:r>
            <a:r>
              <a:rPr lang="en-US" sz="1000" dirty="0">
                <a:solidFill>
                  <a:srgbClr val="BF6426"/>
                </a:solidFill>
                <a:latin typeface="Menlo" charset="0"/>
              </a:rPr>
              <a:t>, </a:t>
            </a:r>
            <a:r>
              <a:rPr lang="en-US" sz="1000" dirty="0">
                <a:solidFill>
                  <a:srgbClr val="587647"/>
                </a:solidFill>
                <a:latin typeface="Menlo" charset="0"/>
              </a:rPr>
              <a:t>’build/'</a:t>
            </a:r>
            <a:r>
              <a:rPr lang="en-US" sz="1000" dirty="0">
                <a:solidFill>
                  <a:srgbClr val="99A8BA"/>
                </a:solidFill>
                <a:latin typeface="Menlo" charset="0"/>
              </a:rPr>
              <a:t>)</a:t>
            </a:r>
            <a:r>
              <a:rPr lang="en-US" sz="1000" dirty="0">
                <a:solidFill>
                  <a:srgbClr val="BF6426"/>
                </a:solidFill>
                <a:latin typeface="Menlo" charset="0"/>
              </a:rPr>
              <a:t>;</a:t>
            </a: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APP_DIR = </a:t>
            </a:r>
            <a:r>
              <a:rPr lang="en-US" sz="1000" dirty="0" err="1">
                <a:solidFill>
                  <a:srgbClr val="99A8BA"/>
                </a:solidFill>
                <a:latin typeface="Menlo" charset="0"/>
              </a:rPr>
              <a:t>path.resolve</a:t>
            </a:r>
            <a:r>
              <a:rPr lang="en-US" sz="1000" dirty="0">
                <a:solidFill>
                  <a:srgbClr val="99A8BA"/>
                </a:solidFill>
                <a:latin typeface="Menlo" charset="0"/>
              </a:rPr>
              <a:t>(__</a:t>
            </a:r>
            <a:r>
              <a:rPr lang="en-US" sz="1000" dirty="0" err="1">
                <a:solidFill>
                  <a:srgbClr val="99A8BA"/>
                </a:solidFill>
                <a:latin typeface="Menlo" charset="0"/>
              </a:rPr>
              <a:t>dirname</a:t>
            </a:r>
            <a:r>
              <a:rPr lang="en-US" sz="1000" dirty="0">
                <a:solidFill>
                  <a:srgbClr val="BF6426"/>
                </a:solidFill>
                <a:latin typeface="Menlo" charset="0"/>
              </a:rPr>
              <a:t>, </a:t>
            </a:r>
            <a:r>
              <a:rPr lang="en-US" sz="1000" dirty="0">
                <a:solidFill>
                  <a:srgbClr val="587647"/>
                </a:solidFill>
                <a:latin typeface="Menlo" charset="0"/>
              </a:rPr>
              <a:t>’</a:t>
            </a:r>
            <a:r>
              <a:rPr lang="en-US" sz="1000" dirty="0" err="1">
                <a:solidFill>
                  <a:srgbClr val="587647"/>
                </a:solidFill>
                <a:latin typeface="Menlo" charset="0"/>
              </a:rPr>
              <a:t>src</a:t>
            </a:r>
            <a:r>
              <a:rPr lang="en-US" sz="1000" dirty="0">
                <a:solidFill>
                  <a:srgbClr val="587647"/>
                </a:solidFill>
                <a:latin typeface="Menlo" charset="0"/>
              </a:rPr>
              <a:t>/'</a:t>
            </a:r>
            <a:r>
              <a:rPr lang="en-US" sz="1000" dirty="0">
                <a:solidFill>
                  <a:srgbClr val="99A8BA"/>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err="1">
                <a:solidFill>
                  <a:srgbClr val="99A8BA"/>
                </a:solidFill>
                <a:latin typeface="Menlo" charset="0"/>
              </a:rPr>
              <a:t>config</a:t>
            </a:r>
            <a:r>
              <a:rPr lang="en-US" sz="1000" dirty="0">
                <a:solidFill>
                  <a:srgbClr val="99A8BA"/>
                </a:solidFill>
                <a:latin typeface="Menlo" charset="0"/>
              </a:rPr>
              <a:t> = {</a:t>
            </a:r>
          </a:p>
          <a:p>
            <a:r>
              <a:rPr lang="en-US" sz="1000" dirty="0">
                <a:solidFill>
                  <a:srgbClr val="99A8BA"/>
                </a:solidFill>
                <a:latin typeface="Menlo" charset="0"/>
              </a:rPr>
              <a:t>    </a:t>
            </a:r>
            <a:r>
              <a:rPr lang="en-US" sz="1000" dirty="0">
                <a:solidFill>
                  <a:srgbClr val="85609A"/>
                </a:solidFill>
                <a:latin typeface="Menlo" charset="0"/>
              </a:rPr>
              <a:t>entry</a:t>
            </a:r>
            <a:r>
              <a:rPr lang="en-US" sz="1000" dirty="0">
                <a:solidFill>
                  <a:srgbClr val="99A8BA"/>
                </a:solidFill>
                <a:latin typeface="Menlo" charset="0"/>
              </a:rPr>
              <a:t>: APP_DIR + </a:t>
            </a:r>
            <a:r>
              <a:rPr lang="en-US" sz="1000" dirty="0">
                <a:solidFill>
                  <a:srgbClr val="587647"/>
                </a:solidFill>
                <a:latin typeface="Menlo" charset="0"/>
              </a:rPr>
              <a:t>'/</a:t>
            </a:r>
            <a:r>
              <a:rPr lang="en-US" sz="1000" dirty="0" err="1">
                <a:solidFill>
                  <a:srgbClr val="587647"/>
                </a:solidFill>
                <a:latin typeface="Menlo" charset="0"/>
              </a:rPr>
              <a:t>index.jsx</a:t>
            </a:r>
            <a:r>
              <a:rPr lang="en-US" sz="1000" dirty="0">
                <a:solidFill>
                  <a:srgbClr val="587647"/>
                </a:solidFill>
                <a:latin typeface="Menlo" charset="0"/>
              </a:rPr>
              <a:t>'</a:t>
            </a:r>
            <a:r>
              <a:rPr lang="en-US" sz="1000" dirty="0">
                <a:solidFill>
                  <a:srgbClr val="BF6426"/>
                </a:solidFill>
                <a:latin typeface="Menlo" charset="0"/>
              </a:rPr>
              <a:t>,</a:t>
            </a:r>
          </a:p>
          <a:p>
            <a:r>
              <a:rPr lang="en-US" sz="1000" dirty="0">
                <a:solidFill>
                  <a:srgbClr val="BF6426"/>
                </a:solidFill>
                <a:latin typeface="Menlo" charset="0"/>
              </a:rPr>
              <a:t>    </a:t>
            </a:r>
            <a:r>
              <a:rPr lang="en-US" sz="1000" dirty="0">
                <a:solidFill>
                  <a:srgbClr val="85609A"/>
                </a:solidFill>
                <a:latin typeface="Menlo" charset="0"/>
              </a:rPr>
              <a:t>output</a:t>
            </a:r>
            <a:r>
              <a:rPr lang="en-US" sz="1000" dirty="0">
                <a:solidFill>
                  <a:srgbClr val="99A8BA"/>
                </a:solidFill>
                <a:latin typeface="Menlo" charset="0"/>
              </a:rPr>
              <a:t>: {</a:t>
            </a:r>
          </a:p>
          <a:p>
            <a:r>
              <a:rPr lang="en-US" sz="1000" dirty="0">
                <a:solidFill>
                  <a:srgbClr val="99A8BA"/>
                </a:solidFill>
                <a:latin typeface="Menlo" charset="0"/>
              </a:rPr>
              <a:t>        </a:t>
            </a:r>
            <a:r>
              <a:rPr lang="en-US" sz="1000" dirty="0">
                <a:solidFill>
                  <a:srgbClr val="85609A"/>
                </a:solidFill>
                <a:latin typeface="Menlo" charset="0"/>
              </a:rPr>
              <a:t>path</a:t>
            </a:r>
            <a:r>
              <a:rPr lang="en-US" sz="1000" dirty="0">
                <a:solidFill>
                  <a:srgbClr val="99A8BA"/>
                </a:solidFill>
                <a:latin typeface="Menlo" charset="0"/>
              </a:rPr>
              <a:t>: BUILD_DIR</a:t>
            </a:r>
            <a:r>
              <a:rPr lang="en-US" sz="1000" dirty="0">
                <a:solidFill>
                  <a:srgbClr val="BF6426"/>
                </a:solidFill>
                <a:latin typeface="Menlo" charset="0"/>
              </a:rPr>
              <a:t>,</a:t>
            </a:r>
          </a:p>
          <a:p>
            <a:r>
              <a:rPr lang="en-US" sz="1000" dirty="0">
                <a:solidFill>
                  <a:srgbClr val="BF6426"/>
                </a:solidFill>
                <a:latin typeface="Menlo" charset="0"/>
              </a:rPr>
              <a:t>        </a:t>
            </a:r>
            <a:r>
              <a:rPr lang="en-US" sz="1000" dirty="0">
                <a:solidFill>
                  <a:srgbClr val="85609A"/>
                </a:solidFill>
                <a:latin typeface="Menlo" charset="0"/>
              </a:rPr>
              <a:t>filename</a:t>
            </a:r>
            <a:r>
              <a:rPr lang="en-US" sz="1000" dirty="0">
                <a:solidFill>
                  <a:srgbClr val="99A8BA"/>
                </a:solidFill>
                <a:latin typeface="Menlo" charset="0"/>
              </a:rPr>
              <a:t>: </a:t>
            </a:r>
            <a:r>
              <a:rPr lang="en-US" sz="1000" dirty="0">
                <a:solidFill>
                  <a:srgbClr val="587647"/>
                </a:solidFill>
                <a:latin typeface="Menlo" charset="0"/>
              </a:rPr>
              <a:t>'</a:t>
            </a:r>
            <a:r>
              <a:rPr lang="en-US" sz="1000" dirty="0" err="1">
                <a:solidFill>
                  <a:srgbClr val="587647"/>
                </a:solidFill>
                <a:latin typeface="Menlo" charset="0"/>
              </a:rPr>
              <a:t>bundle.js</a:t>
            </a:r>
            <a:r>
              <a:rPr lang="en-US" sz="1000" dirty="0">
                <a:solidFill>
                  <a:srgbClr val="587647"/>
                </a:solidFill>
                <a:latin typeface="Menlo" charset="0"/>
              </a:rPr>
              <a:t>'</a:t>
            </a:r>
            <a:r>
              <a:rPr lang="en-US" sz="1000" dirty="0">
                <a:solidFill>
                  <a:srgbClr val="BF6426"/>
                </a:solidFill>
                <a:latin typeface="Menlo" charset="0"/>
              </a:rPr>
              <a:t>,</a:t>
            </a:r>
          </a:p>
          <a:p>
            <a:r>
              <a:rPr lang="ro-RO" sz="1000" dirty="0">
                <a:solidFill>
                  <a:srgbClr val="BF6426"/>
                </a:solidFill>
                <a:latin typeface="Menlo" charset="0"/>
              </a:rPr>
              <a:t>        </a:t>
            </a:r>
            <a:r>
              <a:rPr lang="ro-RO" sz="1000" dirty="0">
                <a:solidFill>
                  <a:srgbClr val="85609A"/>
                </a:solidFill>
                <a:latin typeface="Menlo" charset="0"/>
              </a:rPr>
              <a:t>module</a:t>
            </a:r>
            <a:r>
              <a:rPr lang="ro-RO" sz="1000" dirty="0">
                <a:solidFill>
                  <a:srgbClr val="99A8BA"/>
                </a:solidFill>
                <a:latin typeface="Menlo" charset="0"/>
              </a:rPr>
              <a:t>: {</a:t>
            </a:r>
          </a:p>
          <a:p>
            <a:r>
              <a:rPr lang="en-US" sz="1000" dirty="0">
                <a:solidFill>
                  <a:srgbClr val="99A8BA"/>
                </a:solidFill>
                <a:latin typeface="Menlo" charset="0"/>
              </a:rPr>
              <a:t>            </a:t>
            </a:r>
            <a:r>
              <a:rPr lang="en-US" sz="1000" dirty="0">
                <a:solidFill>
                  <a:srgbClr val="85609A"/>
                </a:solidFill>
                <a:latin typeface="Menlo" charset="0"/>
              </a:rPr>
              <a:t>loaders</a:t>
            </a:r>
            <a:r>
              <a:rPr lang="en-US" sz="1000" dirty="0">
                <a:solidFill>
                  <a:srgbClr val="99A8BA"/>
                </a:solidFill>
                <a:latin typeface="Menlo" charset="0"/>
              </a:rPr>
              <a:t>: [</a:t>
            </a:r>
          </a:p>
          <a:p>
            <a:r>
              <a:rPr lang="de-DE" sz="1000" dirty="0">
                <a:solidFill>
                  <a:srgbClr val="99A8BA"/>
                </a:solidFill>
                <a:latin typeface="Menlo" charset="0"/>
              </a:rPr>
              <a:t>                {</a:t>
            </a:r>
          </a:p>
          <a:p>
            <a:r>
              <a:rPr lang="de-DE" sz="1000" dirty="0">
                <a:solidFill>
                  <a:srgbClr val="99A8BA"/>
                </a:solidFill>
                <a:latin typeface="Menlo" charset="0"/>
              </a:rPr>
              <a:t>                    </a:t>
            </a:r>
            <a:r>
              <a:rPr lang="de-DE" sz="1000" dirty="0" err="1">
                <a:solidFill>
                  <a:srgbClr val="85609A"/>
                </a:solidFill>
                <a:latin typeface="Menlo" charset="0"/>
              </a:rPr>
              <a:t>test</a:t>
            </a:r>
            <a:r>
              <a:rPr lang="de-DE" sz="1000" dirty="0">
                <a:solidFill>
                  <a:srgbClr val="99A8BA"/>
                </a:solidFill>
                <a:latin typeface="Menlo" charset="0"/>
              </a:rPr>
              <a:t>: </a:t>
            </a:r>
            <a:r>
              <a:rPr lang="de-DE" sz="1000" dirty="0">
                <a:solidFill>
                  <a:srgbClr val="587647"/>
                </a:solidFill>
                <a:latin typeface="Menlo" charset="0"/>
              </a:rPr>
              <a:t>/\.</a:t>
            </a:r>
            <a:r>
              <a:rPr lang="de-DE" sz="1000" dirty="0" err="1">
                <a:solidFill>
                  <a:srgbClr val="587647"/>
                </a:solidFill>
                <a:latin typeface="Menlo" charset="0"/>
              </a:rPr>
              <a:t>jsx</a:t>
            </a:r>
            <a:r>
              <a:rPr lang="de-DE" sz="1000" dirty="0">
                <a:solidFill>
                  <a:srgbClr val="587647"/>
                </a:solidFill>
                <a:latin typeface="Menlo" charset="0"/>
              </a:rPr>
              <a:t>?/</a:t>
            </a:r>
            <a:r>
              <a:rPr lang="de-DE" sz="1000" dirty="0">
                <a:solidFill>
                  <a:srgbClr val="BF6426"/>
                </a:solidFill>
                <a:latin typeface="Menlo" charset="0"/>
              </a:rPr>
              <a:t>,</a:t>
            </a:r>
          </a:p>
          <a:p>
            <a:r>
              <a:rPr lang="ro-RO" sz="1000" dirty="0">
                <a:solidFill>
                  <a:srgbClr val="BF6426"/>
                </a:solidFill>
                <a:latin typeface="Menlo" charset="0"/>
              </a:rPr>
              <a:t>                    </a:t>
            </a:r>
            <a:r>
              <a:rPr lang="ro-RO" sz="1000" dirty="0">
                <a:solidFill>
                  <a:srgbClr val="85609A"/>
                </a:solidFill>
                <a:latin typeface="Menlo" charset="0"/>
              </a:rPr>
              <a:t>include</a:t>
            </a:r>
            <a:r>
              <a:rPr lang="ro-RO" sz="1000" dirty="0">
                <a:solidFill>
                  <a:srgbClr val="99A8BA"/>
                </a:solidFill>
                <a:latin typeface="Menlo" charset="0"/>
              </a:rPr>
              <a:t>: APP_DIR</a:t>
            </a:r>
            <a:r>
              <a:rPr lang="ro-RO" sz="1000" dirty="0">
                <a:solidFill>
                  <a:srgbClr val="BF6426"/>
                </a:solidFill>
                <a:latin typeface="Menlo" charset="0"/>
              </a:rPr>
              <a:t>,</a:t>
            </a:r>
          </a:p>
          <a:p>
            <a:r>
              <a:rPr lang="ro-RO" sz="1000" dirty="0">
                <a:solidFill>
                  <a:srgbClr val="BF6426"/>
                </a:solidFill>
                <a:latin typeface="Menlo" charset="0"/>
              </a:rPr>
              <a:t>                    </a:t>
            </a:r>
            <a:r>
              <a:rPr lang="ro-RO" sz="1000" dirty="0" err="1">
                <a:solidFill>
                  <a:srgbClr val="85609A"/>
                </a:solidFill>
                <a:latin typeface="Menlo" charset="0"/>
              </a:rPr>
              <a:t>loader</a:t>
            </a:r>
            <a:r>
              <a:rPr lang="ro-RO" sz="1000" dirty="0">
                <a:solidFill>
                  <a:srgbClr val="99A8BA"/>
                </a:solidFill>
                <a:latin typeface="Menlo" charset="0"/>
              </a:rPr>
              <a:t>: </a:t>
            </a:r>
            <a:r>
              <a:rPr lang="ro-RO" sz="1000" dirty="0">
                <a:solidFill>
                  <a:srgbClr val="587647"/>
                </a:solidFill>
                <a:latin typeface="Menlo" charset="0"/>
              </a:rPr>
              <a:t>'</a:t>
            </a:r>
            <a:r>
              <a:rPr lang="ro-RO" sz="1000" dirty="0" err="1">
                <a:solidFill>
                  <a:srgbClr val="587647"/>
                </a:solidFill>
                <a:latin typeface="Menlo" charset="0"/>
              </a:rPr>
              <a:t>babel</a:t>
            </a:r>
            <a:r>
              <a:rPr lang="ro-RO" sz="1000" dirty="0">
                <a:solidFill>
                  <a:srgbClr val="587647"/>
                </a:solidFill>
                <a:latin typeface="Menlo" charset="0"/>
              </a:rPr>
              <a:t>'</a:t>
            </a:r>
          </a:p>
          <a:p>
            <a:r>
              <a:rPr lang="de-DE" sz="1000" dirty="0">
                <a:solidFill>
                  <a:srgbClr val="587647"/>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            ]</a:t>
            </a:r>
          </a:p>
          <a:p>
            <a:r>
              <a:rPr lang="de-DE" sz="1000" dirty="0">
                <a:solidFill>
                  <a:srgbClr val="99A8BA"/>
                </a:solidFill>
                <a:latin typeface="Menlo" charset="0"/>
              </a:rPr>
              <a:t>        }</a:t>
            </a:r>
          </a:p>
          <a:p>
            <a:r>
              <a:rPr lang="de-DE" sz="1000" dirty="0">
                <a:solidFill>
                  <a:srgbClr val="99A8BA"/>
                </a:solidFill>
                <a:latin typeface="Menlo" charset="0"/>
              </a:rPr>
              <a:t>    }</a:t>
            </a:r>
          </a:p>
          <a:p>
            <a:r>
              <a:rPr lang="uk-UA" sz="1000" dirty="0">
                <a:solidFill>
                  <a:srgbClr val="99A8BA"/>
                </a:solidFill>
                <a:latin typeface="Menlo" charset="0"/>
              </a:rPr>
              <a:t>}</a:t>
            </a:r>
            <a:r>
              <a:rPr lang="uk-UA" sz="1000" dirty="0">
                <a:solidFill>
                  <a:srgbClr val="BF6426"/>
                </a:solidFill>
                <a:latin typeface="Menlo" charset="0"/>
              </a:rPr>
              <a:t>;</a:t>
            </a:r>
          </a:p>
          <a:p>
            <a:endParaRPr lang="uk-UA" sz="1000" dirty="0">
              <a:solidFill>
                <a:srgbClr val="BF6426"/>
              </a:solidFill>
              <a:latin typeface="Menlo" charset="0"/>
            </a:endParaRPr>
          </a:p>
          <a:p>
            <a:r>
              <a:rPr lang="en-US" sz="1000" dirty="0" err="1">
                <a:solidFill>
                  <a:srgbClr val="99A8BA"/>
                </a:solidFill>
                <a:latin typeface="Menlo" charset="0"/>
              </a:rPr>
              <a:t>module.</a:t>
            </a:r>
            <a:r>
              <a:rPr lang="en-US" sz="1000" dirty="0" err="1">
                <a:solidFill>
                  <a:srgbClr val="85609A"/>
                </a:solidFill>
                <a:latin typeface="Menlo" charset="0"/>
              </a:rPr>
              <a:t>exports</a:t>
            </a:r>
            <a:r>
              <a:rPr lang="en-US" sz="1000" dirty="0">
                <a:solidFill>
                  <a:srgbClr val="85609A"/>
                </a:solidFill>
                <a:latin typeface="Menlo" charset="0"/>
              </a:rPr>
              <a:t> </a:t>
            </a:r>
            <a:r>
              <a:rPr lang="en-US" sz="1000" dirty="0">
                <a:solidFill>
                  <a:srgbClr val="99A8BA"/>
                </a:solidFill>
                <a:latin typeface="Menlo" charset="0"/>
              </a:rPr>
              <a:t>= </a:t>
            </a:r>
            <a:r>
              <a:rPr lang="en-US" sz="1000" dirty="0" err="1">
                <a:solidFill>
                  <a:srgbClr val="99A8BA"/>
                </a:solidFill>
                <a:latin typeface="Menlo" charset="0"/>
              </a:rPr>
              <a:t>config</a:t>
            </a:r>
            <a:r>
              <a:rPr lang="en-US" sz="1000" dirty="0">
                <a:solidFill>
                  <a:srgbClr val="BF6426"/>
                </a:solidFill>
                <a:latin typeface="Menlo" charset="0"/>
              </a:rPr>
              <a:t>;</a:t>
            </a:r>
          </a:p>
          <a:p>
            <a:endParaRPr lang="en-US" sz="1000" dirty="0">
              <a:solidFill>
                <a:srgbClr val="BF6426"/>
              </a:solidFill>
              <a:latin typeface="Menlo" charset="0"/>
            </a:endParaRPr>
          </a:p>
        </p:txBody>
      </p:sp>
      <p:sp>
        <p:nvSpPr>
          <p:cNvPr id="8" name="Line Callout 2 7"/>
          <p:cNvSpPr/>
          <p:nvPr/>
        </p:nvSpPr>
        <p:spPr>
          <a:xfrm>
            <a:off x="6494512" y="2716096"/>
            <a:ext cx="2126704" cy="1385656"/>
          </a:xfrm>
          <a:prstGeom prst="borderCallout2">
            <a:avLst>
              <a:gd name="adj1" fmla="val 18750"/>
              <a:gd name="adj2" fmla="val -8333"/>
              <a:gd name="adj3" fmla="val 18750"/>
              <a:gd name="adj4" fmla="val -16667"/>
              <a:gd name="adj5" fmla="val 31977"/>
              <a:gd name="adj6" fmla="val -49696"/>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noAutofit/>
          </a:bodyPr>
          <a:lstStyle/>
          <a:p>
            <a:r>
              <a:rPr lang="en-US" dirty="0"/>
              <a:t>BUILD_DIR represents the directory path of the bundle file output.</a:t>
            </a:r>
          </a:p>
          <a:p>
            <a:br>
              <a:rPr lang="en-US" dirty="0"/>
            </a:br>
            <a:endParaRPr lang="en-US" dirty="0"/>
          </a:p>
        </p:txBody>
      </p:sp>
      <p:sp>
        <p:nvSpPr>
          <p:cNvPr id="9" name="Line Callout 2 8"/>
          <p:cNvSpPr/>
          <p:nvPr/>
        </p:nvSpPr>
        <p:spPr>
          <a:xfrm>
            <a:off x="6461405" y="4284620"/>
            <a:ext cx="2126704" cy="1385656"/>
          </a:xfrm>
          <a:prstGeom prst="borderCallout2">
            <a:avLst>
              <a:gd name="adj1" fmla="val 18750"/>
              <a:gd name="adj2" fmla="val -8333"/>
              <a:gd name="adj3" fmla="val 18750"/>
              <a:gd name="adj4" fmla="val -16667"/>
              <a:gd name="adj5" fmla="val -63895"/>
              <a:gd name="adj6" fmla="val -65393"/>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noAutofit/>
          </a:bodyPr>
          <a:lstStyle/>
          <a:p>
            <a:r>
              <a:rPr lang="en-US" dirty="0"/>
              <a:t>The APP_DIR holds the directory path of the codebase</a:t>
            </a:r>
          </a:p>
        </p:txBody>
      </p:sp>
      <p:sp>
        <p:nvSpPr>
          <p:cNvPr id="10" name="Line Callout 2 9"/>
          <p:cNvSpPr/>
          <p:nvPr/>
        </p:nvSpPr>
        <p:spPr>
          <a:xfrm>
            <a:off x="4127180" y="4957889"/>
            <a:ext cx="2126704" cy="919383"/>
          </a:xfrm>
          <a:prstGeom prst="borderCallout2">
            <a:avLst>
              <a:gd name="adj1" fmla="val -5940"/>
              <a:gd name="adj2" fmla="val 50943"/>
              <a:gd name="adj3" fmla="val -47474"/>
              <a:gd name="adj4" fmla="val 50958"/>
              <a:gd name="adj5" fmla="val -45475"/>
              <a:gd name="adj6" fmla="val -80838"/>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noAutofit/>
          </a:bodyPr>
          <a:lstStyle/>
          <a:p>
            <a:r>
              <a:rPr lang="en-US" dirty="0" err="1"/>
              <a:t>Tell’s</a:t>
            </a:r>
            <a:r>
              <a:rPr lang="en-US" dirty="0"/>
              <a:t> </a:t>
            </a:r>
            <a:r>
              <a:rPr lang="en-US" dirty="0" err="1"/>
              <a:t>webpack</a:t>
            </a:r>
            <a:r>
              <a:rPr lang="en-US" dirty="0"/>
              <a:t> which modules it should use in the build process</a:t>
            </a:r>
          </a:p>
        </p:txBody>
      </p:sp>
    </p:spTree>
    <p:extLst>
      <p:ext uri="{BB962C8B-B14F-4D97-AF65-F5344CB8AC3E}">
        <p14:creationId xmlns:p14="http://schemas.microsoft.com/office/powerpoint/2010/main" val="193467962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Setting up Babel</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102</a:t>
            </a:fld>
            <a:endParaRPr lang="en-US"/>
          </a:p>
        </p:txBody>
      </p:sp>
      <p:sp>
        <p:nvSpPr>
          <p:cNvPr id="5" name="Content Placeholder 4"/>
          <p:cNvSpPr>
            <a:spLocks noGrp="1"/>
          </p:cNvSpPr>
          <p:nvPr>
            <p:ph sz="quarter" idx="1"/>
          </p:nvPr>
        </p:nvSpPr>
        <p:spPr>
          <a:xfrm>
            <a:off x="612648" y="1597496"/>
            <a:ext cx="8153400" cy="4495800"/>
          </a:xfrm>
        </p:spPr>
        <p:txBody>
          <a:bodyPr/>
          <a:lstStyle/>
          <a:p>
            <a:r>
              <a:rPr lang="en-US" dirty="0"/>
              <a:t>JSX &amp; ES6 syntax is not supported in most browsers by default. We need a tool which translates them to a format that is supported by the browsers. Babel is a tool that will do just that.</a:t>
            </a:r>
          </a:p>
          <a:p>
            <a:endParaRPr lang="en-US" dirty="0"/>
          </a:p>
          <a:p>
            <a:endParaRPr lang="en-US" dirty="0"/>
          </a:p>
          <a:p>
            <a:r>
              <a:rPr lang="en-US" dirty="0"/>
              <a:t>Babel required a </a:t>
            </a:r>
            <a:r>
              <a:rPr lang="en-US" dirty="0" err="1"/>
              <a:t>config</a:t>
            </a:r>
            <a:r>
              <a:rPr lang="en-US" dirty="0"/>
              <a:t> file (.</a:t>
            </a:r>
            <a:r>
              <a:rPr lang="en-US" dirty="0" err="1"/>
              <a:t>babelrc</a:t>
            </a:r>
            <a:r>
              <a:rPr lang="en-US" dirty="0"/>
              <a:t>) to be present in the root folder of the project:</a:t>
            </a:r>
          </a:p>
        </p:txBody>
      </p:sp>
      <p:sp>
        <p:nvSpPr>
          <p:cNvPr id="8" name="Rectangle 7"/>
          <p:cNvSpPr>
            <a:spLocks noChangeArrowheads="1"/>
          </p:cNvSpPr>
          <p:nvPr/>
        </p:nvSpPr>
        <p:spPr bwMode="auto">
          <a:xfrm>
            <a:off x="612648" y="5611306"/>
            <a:ext cx="8153400" cy="55399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dirty="0">
                <a:solidFill>
                  <a:srgbClr val="99A8BA"/>
                </a:solidFill>
                <a:latin typeface="Menlo" charset="0"/>
              </a:rPr>
              <a:t>{</a:t>
            </a:r>
          </a:p>
          <a:p>
            <a:r>
              <a:rPr lang="en-US" sz="1000" dirty="0">
                <a:solidFill>
                  <a:srgbClr val="99A8BA"/>
                </a:solidFill>
                <a:latin typeface="Menlo" charset="0"/>
              </a:rPr>
              <a:t>    </a:t>
            </a:r>
            <a:r>
              <a:rPr lang="en-US" sz="1000" dirty="0">
                <a:solidFill>
                  <a:srgbClr val="85609A"/>
                </a:solidFill>
                <a:latin typeface="Menlo" charset="0"/>
              </a:rPr>
              <a:t>"presets" </a:t>
            </a:r>
            <a:r>
              <a:rPr lang="en-US" sz="1000" dirty="0">
                <a:solidFill>
                  <a:srgbClr val="BF6426"/>
                </a:solidFill>
                <a:latin typeface="Menlo" charset="0"/>
              </a:rPr>
              <a:t>: </a:t>
            </a:r>
            <a:r>
              <a:rPr lang="en-US" sz="1000" dirty="0">
                <a:solidFill>
                  <a:srgbClr val="99A8BA"/>
                </a:solidFill>
                <a:latin typeface="Menlo" charset="0"/>
              </a:rPr>
              <a:t>[</a:t>
            </a:r>
            <a:r>
              <a:rPr lang="en-US" sz="1000" dirty="0">
                <a:solidFill>
                  <a:srgbClr val="587647"/>
                </a:solidFill>
                <a:latin typeface="Menlo" charset="0"/>
              </a:rPr>
              <a:t>"es2015"</a:t>
            </a:r>
            <a:r>
              <a:rPr lang="en-US" sz="1000" dirty="0">
                <a:solidFill>
                  <a:srgbClr val="BF6426"/>
                </a:solidFill>
                <a:latin typeface="Menlo" charset="0"/>
              </a:rPr>
              <a:t>, </a:t>
            </a:r>
            <a:r>
              <a:rPr lang="en-US" sz="1000" dirty="0">
                <a:solidFill>
                  <a:srgbClr val="587647"/>
                </a:solidFill>
                <a:latin typeface="Menlo" charset="0"/>
              </a:rPr>
              <a:t>"react"</a:t>
            </a:r>
            <a:r>
              <a:rPr lang="en-US" sz="1000" dirty="0">
                <a:solidFill>
                  <a:srgbClr val="99A8BA"/>
                </a:solidFill>
                <a:latin typeface="Menlo" charset="0"/>
              </a:rPr>
              <a:t>]</a:t>
            </a:r>
          </a:p>
          <a:p>
            <a:r>
              <a:rPr lang="en-US" sz="1000" dirty="0">
                <a:solidFill>
                  <a:srgbClr val="99A8BA"/>
                </a:solidFill>
                <a:latin typeface="Menlo" charset="0"/>
              </a:rPr>
              <a:t>}</a:t>
            </a:r>
          </a:p>
        </p:txBody>
      </p:sp>
      <p:grpSp>
        <p:nvGrpSpPr>
          <p:cNvPr id="20" name="Group 19"/>
          <p:cNvGrpSpPr/>
          <p:nvPr/>
        </p:nvGrpSpPr>
        <p:grpSpPr>
          <a:xfrm>
            <a:off x="1319073" y="3501008"/>
            <a:ext cx="6740550" cy="1020116"/>
            <a:chOff x="1043608" y="3570304"/>
            <a:chExt cx="6740550" cy="1020116"/>
          </a:xfrm>
        </p:grpSpPr>
        <p:sp>
          <p:nvSpPr>
            <p:cNvPr id="9" name="Rectangle 8"/>
            <p:cNvSpPr/>
            <p:nvPr/>
          </p:nvSpPr>
          <p:spPr>
            <a:xfrm>
              <a:off x="1043608" y="3573016"/>
              <a:ext cx="1656184"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&lt;p&gt;Hello </a:t>
              </a:r>
              <a:r>
                <a:rPr lang="en-US" sz="1200" dirty="0" err="1"/>
                <a:t>Verint</a:t>
              </a:r>
              <a:r>
                <a:rPr lang="en-US" sz="1200" dirty="0"/>
                <a:t>&lt;/p&gt;</a:t>
              </a:r>
            </a:p>
          </p:txBody>
        </p:sp>
        <p:sp>
          <p:nvSpPr>
            <p:cNvPr id="10" name="TextBox 9"/>
            <p:cNvSpPr txBox="1"/>
            <p:nvPr/>
          </p:nvSpPr>
          <p:spPr>
            <a:xfrm>
              <a:off x="1043608" y="4221088"/>
              <a:ext cx="1656184" cy="369332"/>
            </a:xfrm>
            <a:prstGeom prst="rect">
              <a:avLst/>
            </a:prstGeom>
            <a:noFill/>
          </p:spPr>
          <p:txBody>
            <a:bodyPr wrap="square" rtlCol="0">
              <a:spAutoFit/>
            </a:bodyPr>
            <a:lstStyle/>
            <a:p>
              <a:pPr algn="ctr"/>
              <a:r>
                <a:rPr lang="en-US" dirty="0" err="1"/>
                <a:t>Index.jsx</a:t>
              </a:r>
              <a:endParaRPr lang="en-US" dirty="0"/>
            </a:p>
          </p:txBody>
        </p:sp>
        <p:sp>
          <p:nvSpPr>
            <p:cNvPr id="11" name="Striped Right Arrow 10"/>
            <p:cNvSpPr/>
            <p:nvPr/>
          </p:nvSpPr>
          <p:spPr>
            <a:xfrm>
              <a:off x="2843808" y="3789040"/>
              <a:ext cx="504056" cy="288032"/>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489900" y="3570304"/>
              <a:ext cx="1656184"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Striped Right Arrow 12"/>
            <p:cNvSpPr/>
            <p:nvPr/>
          </p:nvSpPr>
          <p:spPr>
            <a:xfrm>
              <a:off x="5325016" y="3789040"/>
              <a:ext cx="504056" cy="288032"/>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127974" y="3570304"/>
              <a:ext cx="1656184"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React.CreateElement</a:t>
              </a:r>
              <a:r>
                <a:rPr lang="en-US" sz="1200" dirty="0"/>
                <a:t>(”p”, </a:t>
              </a:r>
              <a:r>
                <a:rPr lang="is-IS" sz="1200" dirty="0"/>
                <a:t>…</a:t>
              </a:r>
              <a:r>
                <a:rPr lang="en-US" sz="1200" dirty="0"/>
                <a:t>)</a:t>
              </a:r>
            </a:p>
          </p:txBody>
        </p:sp>
        <p:sp>
          <p:nvSpPr>
            <p:cNvPr id="15" name="Rectangle 14"/>
            <p:cNvSpPr/>
            <p:nvPr/>
          </p:nvSpPr>
          <p:spPr>
            <a:xfrm>
              <a:off x="3758076" y="3750324"/>
              <a:ext cx="1119832" cy="288032"/>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sz="1200"/>
                <a:t>Babel</a:t>
              </a:r>
            </a:p>
          </p:txBody>
        </p:sp>
        <p:sp>
          <p:nvSpPr>
            <p:cNvPr id="16" name="TextBox 15"/>
            <p:cNvSpPr txBox="1"/>
            <p:nvPr/>
          </p:nvSpPr>
          <p:spPr>
            <a:xfrm>
              <a:off x="3489900" y="4221088"/>
              <a:ext cx="1656184" cy="369332"/>
            </a:xfrm>
            <a:prstGeom prst="rect">
              <a:avLst/>
            </a:prstGeom>
            <a:noFill/>
          </p:spPr>
          <p:txBody>
            <a:bodyPr wrap="square" rtlCol="0">
              <a:spAutoFit/>
            </a:bodyPr>
            <a:lstStyle/>
            <a:p>
              <a:pPr algn="ctr"/>
              <a:r>
                <a:rPr lang="en-US"/>
                <a:t>Webpack</a:t>
              </a:r>
              <a:endParaRPr lang="en-US" dirty="0"/>
            </a:p>
          </p:txBody>
        </p:sp>
        <p:sp>
          <p:nvSpPr>
            <p:cNvPr id="17" name="TextBox 16"/>
            <p:cNvSpPr txBox="1"/>
            <p:nvPr/>
          </p:nvSpPr>
          <p:spPr>
            <a:xfrm>
              <a:off x="6127974" y="4221088"/>
              <a:ext cx="1656184" cy="369332"/>
            </a:xfrm>
            <a:prstGeom prst="rect">
              <a:avLst/>
            </a:prstGeom>
            <a:noFill/>
          </p:spPr>
          <p:txBody>
            <a:bodyPr wrap="square" rtlCol="0">
              <a:spAutoFit/>
            </a:bodyPr>
            <a:lstStyle/>
            <a:p>
              <a:pPr algn="ctr"/>
              <a:r>
                <a:rPr lang="en-US" dirty="0" err="1"/>
                <a:t>Index.js</a:t>
              </a:r>
              <a:endParaRPr lang="en-US" dirty="0"/>
            </a:p>
          </p:txBody>
        </p:sp>
      </p:grpSp>
    </p:spTree>
    <p:extLst>
      <p:ext uri="{BB962C8B-B14F-4D97-AF65-F5344CB8AC3E}">
        <p14:creationId xmlns:p14="http://schemas.microsoft.com/office/powerpoint/2010/main" val="152241997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Gluing the Pieces</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103</a:t>
            </a:fld>
            <a:endParaRPr lang="en-US"/>
          </a:p>
        </p:txBody>
      </p:sp>
      <p:sp>
        <p:nvSpPr>
          <p:cNvPr id="5" name="Content Placeholder 4"/>
          <p:cNvSpPr>
            <a:spLocks noGrp="1"/>
          </p:cNvSpPr>
          <p:nvPr>
            <p:ph sz="quarter" idx="1"/>
          </p:nvPr>
        </p:nvSpPr>
        <p:spPr>
          <a:xfrm>
            <a:off x="612648" y="1597496"/>
            <a:ext cx="8153400" cy="4855840"/>
          </a:xfrm>
        </p:spPr>
        <p:txBody>
          <a:bodyPr>
            <a:normAutofit lnSpcReduction="10000"/>
          </a:bodyPr>
          <a:lstStyle/>
          <a:p>
            <a:r>
              <a:rPr lang="en-US" dirty="0"/>
              <a:t>A React project that is built using </a:t>
            </a:r>
            <a:r>
              <a:rPr lang="en-US" dirty="0" err="1"/>
              <a:t>webpack</a:t>
            </a:r>
            <a:r>
              <a:rPr lang="en-US" dirty="0"/>
              <a:t> should look somewhat familiar to the following structure:</a:t>
            </a:r>
            <a:endParaRPr lang="he-IL" dirty="0"/>
          </a:p>
          <a:p>
            <a:endParaRPr lang="he-IL" dirty="0"/>
          </a:p>
          <a:p>
            <a:endParaRPr lang="he-IL" dirty="0"/>
          </a:p>
          <a:p>
            <a:r>
              <a:rPr lang="en-US" dirty="0"/>
              <a:t>.</a:t>
            </a:r>
            <a:r>
              <a:rPr lang="en-US" dirty="0" err="1"/>
              <a:t>babelrc</a:t>
            </a:r>
            <a:endParaRPr lang="en-US" dirty="0"/>
          </a:p>
          <a:p>
            <a:pPr lvl="1"/>
            <a:r>
              <a:rPr lang="en-US" dirty="0"/>
              <a:t>Babel transformer configuration.</a:t>
            </a:r>
          </a:p>
          <a:p>
            <a:r>
              <a:rPr lang="en-US" dirty="0" err="1"/>
              <a:t>package.json</a:t>
            </a:r>
            <a:endParaRPr lang="en-US" dirty="0"/>
          </a:p>
          <a:p>
            <a:pPr lvl="1"/>
            <a:r>
              <a:rPr lang="en-US" dirty="0"/>
              <a:t>NPM configuration.</a:t>
            </a:r>
          </a:p>
          <a:p>
            <a:r>
              <a:rPr lang="en-US" dirty="0" err="1"/>
              <a:t>webpack.config.js</a:t>
            </a:r>
            <a:endParaRPr lang="en-US" dirty="0"/>
          </a:p>
          <a:p>
            <a:pPr lvl="1"/>
            <a:r>
              <a:rPr lang="en-US" dirty="0" err="1"/>
              <a:t>Webpack</a:t>
            </a:r>
            <a:r>
              <a:rPr lang="en-US" dirty="0"/>
              <a:t> build tool configuration.</a:t>
            </a:r>
          </a:p>
          <a:p>
            <a:pPr lvl="1"/>
            <a:endParaRPr lang="en-US" dirty="0"/>
          </a:p>
        </p:txBody>
      </p:sp>
      <p:sp>
        <p:nvSpPr>
          <p:cNvPr id="18" name="Rectangle 17"/>
          <p:cNvSpPr>
            <a:spLocks noChangeArrowheads="1"/>
          </p:cNvSpPr>
          <p:nvPr/>
        </p:nvSpPr>
        <p:spPr bwMode="auto">
          <a:xfrm>
            <a:off x="612648" y="2485345"/>
            <a:ext cx="8153400" cy="1015663"/>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dirty="0">
                <a:solidFill>
                  <a:srgbClr val="99A8BA"/>
                </a:solidFill>
                <a:latin typeface="Menlo" charset="0"/>
              </a:rPr>
              <a:t> my-react-project/</a:t>
            </a:r>
          </a:p>
          <a:p>
            <a:r>
              <a:rPr lang="en-US" sz="1000" dirty="0">
                <a:solidFill>
                  <a:srgbClr val="99A8BA"/>
                </a:solidFill>
                <a:latin typeface="Menlo" charset="0"/>
              </a:rPr>
              <a:t>├── .</a:t>
            </a:r>
            <a:r>
              <a:rPr lang="en-US" sz="1000" dirty="0" err="1">
                <a:solidFill>
                  <a:srgbClr val="99A8BA"/>
                </a:solidFill>
                <a:latin typeface="Menlo" charset="0"/>
              </a:rPr>
              <a:t>babelrc</a:t>
            </a:r>
            <a:endParaRPr lang="en-US" sz="1000" dirty="0">
              <a:solidFill>
                <a:srgbClr val="99A8BA"/>
              </a:solidFill>
              <a:latin typeface="Menlo" charset="0"/>
            </a:endParaRPr>
          </a:p>
          <a:p>
            <a:r>
              <a:rPr lang="en-US" sz="1000" dirty="0">
                <a:solidFill>
                  <a:srgbClr val="99A8BA"/>
                </a:solidFill>
                <a:latin typeface="Menlo" charset="0"/>
              </a:rPr>
              <a:t>├── </a:t>
            </a:r>
            <a:r>
              <a:rPr lang="en-US" sz="1000" dirty="0" err="1">
                <a:solidFill>
                  <a:srgbClr val="99A8BA"/>
                </a:solidFill>
                <a:latin typeface="Menlo" charset="0"/>
              </a:rPr>
              <a:t>package.json</a:t>
            </a:r>
            <a:endParaRPr lang="en-US" sz="1000" dirty="0">
              <a:solidFill>
                <a:srgbClr val="99A8BA"/>
              </a:solidFill>
              <a:latin typeface="Menlo" charset="0"/>
            </a:endParaRPr>
          </a:p>
          <a:p>
            <a:r>
              <a:rPr lang="en-US" sz="1000" dirty="0">
                <a:solidFill>
                  <a:srgbClr val="99A8BA"/>
                </a:solidFill>
                <a:latin typeface="Menlo" charset="0"/>
              </a:rPr>
              <a:t>├── </a:t>
            </a:r>
            <a:r>
              <a:rPr lang="en-US" sz="1000" dirty="0" err="1">
                <a:solidFill>
                  <a:srgbClr val="99A8BA"/>
                </a:solidFill>
                <a:latin typeface="Menlo" charset="0"/>
              </a:rPr>
              <a:t>webpack.config.js</a:t>
            </a:r>
            <a:endParaRPr lang="en-US" sz="1000" dirty="0">
              <a:solidFill>
                <a:srgbClr val="99A8BA"/>
              </a:solidFill>
              <a:latin typeface="Menlo" charset="0"/>
            </a:endParaRPr>
          </a:p>
          <a:p>
            <a:r>
              <a:rPr lang="hr-HR" sz="1000" dirty="0">
                <a:solidFill>
                  <a:srgbClr val="99A8BA"/>
                </a:solidFill>
                <a:latin typeface="Menlo" charset="0"/>
              </a:rPr>
              <a:t>├── </a:t>
            </a:r>
            <a:r>
              <a:rPr lang="hr-HR" sz="1000" dirty="0" err="1">
                <a:solidFill>
                  <a:srgbClr val="99A8BA"/>
                </a:solidFill>
                <a:latin typeface="Menlo" charset="0"/>
              </a:rPr>
              <a:t>src</a:t>
            </a:r>
            <a:r>
              <a:rPr lang="hr-HR" sz="1000" dirty="0">
                <a:solidFill>
                  <a:srgbClr val="99A8BA"/>
                </a:solidFill>
                <a:latin typeface="Menlo" charset="0"/>
              </a:rPr>
              <a:t>/</a:t>
            </a:r>
          </a:p>
          <a:p>
            <a:r>
              <a:rPr lang="en-US" sz="1000" dirty="0">
                <a:solidFill>
                  <a:srgbClr val="99A8BA"/>
                </a:solidFill>
                <a:latin typeface="Menlo" charset="0"/>
              </a:rPr>
              <a:t>├── build/</a:t>
            </a:r>
          </a:p>
        </p:txBody>
      </p:sp>
    </p:spTree>
    <p:extLst>
      <p:ext uri="{BB962C8B-B14F-4D97-AF65-F5344CB8AC3E}">
        <p14:creationId xmlns:p14="http://schemas.microsoft.com/office/powerpoint/2010/main" val="102655259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Gluing the Pieces</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104</a:t>
            </a:fld>
            <a:endParaRPr lang="en-US"/>
          </a:p>
        </p:txBody>
      </p:sp>
      <p:sp>
        <p:nvSpPr>
          <p:cNvPr id="5" name="Content Placeholder 4"/>
          <p:cNvSpPr>
            <a:spLocks noGrp="1"/>
          </p:cNvSpPr>
          <p:nvPr>
            <p:ph sz="quarter" idx="1"/>
          </p:nvPr>
        </p:nvSpPr>
        <p:spPr>
          <a:xfrm>
            <a:off x="612648" y="1597496"/>
            <a:ext cx="8153400" cy="4927848"/>
          </a:xfrm>
        </p:spPr>
        <p:txBody>
          <a:bodyPr>
            <a:normAutofit lnSpcReduction="10000"/>
          </a:bodyPr>
          <a:lstStyle/>
          <a:p>
            <a:pPr marL="320040" indent="-320040" algn="l" rtl="0" eaLnBrk="1" latinLnBrk="0" hangingPunct="1">
              <a:spcBef>
                <a:spcPts val="700"/>
              </a:spcBef>
              <a:buClr>
                <a:schemeClr val="accent2"/>
              </a:buClr>
              <a:buSzPct val="60000"/>
              <a:buFont typeface="Wingdings"/>
              <a:buChar char=""/>
            </a:pPr>
            <a:r>
              <a:rPr lang="en-US" dirty="0"/>
              <a:t>Create An </a:t>
            </a:r>
            <a:r>
              <a:rPr lang="en-US" dirty="0" err="1"/>
              <a:t>index.html</a:t>
            </a:r>
            <a:r>
              <a:rPr lang="en-US" dirty="0"/>
              <a:t> file in the build folder:</a:t>
            </a:r>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r>
              <a:rPr lang="en-US" dirty="0"/>
              <a:t>Notice the div with the id “app”? It is the element which our app will hook to.</a:t>
            </a:r>
          </a:p>
          <a:p>
            <a:pPr marL="320040" indent="-320040" algn="l" rtl="0" eaLnBrk="1" latinLnBrk="0" hangingPunct="1">
              <a:spcBef>
                <a:spcPts val="700"/>
              </a:spcBef>
              <a:buClr>
                <a:schemeClr val="accent2"/>
              </a:buClr>
              <a:buSzPct val="60000"/>
              <a:buFont typeface="Wingdings"/>
              <a:buChar char=""/>
            </a:pPr>
            <a:r>
              <a:rPr lang="en-US" dirty="0" err="1"/>
              <a:t>bundle.js</a:t>
            </a:r>
            <a:r>
              <a:rPr lang="en-US" dirty="0"/>
              <a:t>.. Eh? It is the output of the </a:t>
            </a:r>
            <a:r>
              <a:rPr lang="en-US" dirty="0" err="1"/>
              <a:t>webpack</a:t>
            </a:r>
            <a:r>
              <a:rPr lang="en-US" dirty="0"/>
              <a:t> build process. It contains the transformed code of the app.</a:t>
            </a:r>
          </a:p>
        </p:txBody>
      </p:sp>
      <p:sp>
        <p:nvSpPr>
          <p:cNvPr id="18" name="Rectangle 17"/>
          <p:cNvSpPr>
            <a:spLocks noChangeArrowheads="1"/>
          </p:cNvSpPr>
          <p:nvPr/>
        </p:nvSpPr>
        <p:spPr bwMode="auto">
          <a:xfrm>
            <a:off x="612648" y="2353816"/>
            <a:ext cx="8153400" cy="147732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dirty="0">
                <a:solidFill>
                  <a:srgbClr val="E1B358"/>
                </a:solidFill>
                <a:latin typeface="Menlo" charset="0"/>
              </a:rPr>
              <a:t>&lt;html&gt;</a:t>
            </a:r>
          </a:p>
          <a:p>
            <a:r>
              <a:rPr lang="en-US" sz="1000" dirty="0">
                <a:solidFill>
                  <a:srgbClr val="E1B358"/>
                </a:solidFill>
                <a:latin typeface="Menlo" charset="0"/>
              </a:rPr>
              <a:t>&lt;head&gt;</a:t>
            </a:r>
          </a:p>
          <a:p>
            <a:r>
              <a:rPr lang="en-US" sz="1000" dirty="0">
                <a:solidFill>
                  <a:srgbClr val="E1B358"/>
                </a:solidFill>
                <a:latin typeface="Menlo" charset="0"/>
              </a:rPr>
              <a:t>    &lt;title&gt;</a:t>
            </a:r>
            <a:r>
              <a:rPr lang="en-US" sz="1000" dirty="0">
                <a:solidFill>
                  <a:srgbClr val="99A8BA"/>
                </a:solidFill>
                <a:latin typeface="Menlo" charset="0"/>
              </a:rPr>
              <a:t>React Hello World</a:t>
            </a:r>
            <a:r>
              <a:rPr lang="en-US" sz="1000" dirty="0">
                <a:solidFill>
                  <a:srgbClr val="E1B358"/>
                </a:solidFill>
                <a:latin typeface="Menlo" charset="0"/>
              </a:rPr>
              <a:t>&lt;/title&gt;</a:t>
            </a:r>
          </a:p>
          <a:p>
            <a:r>
              <a:rPr lang="en-US" sz="1000" dirty="0">
                <a:solidFill>
                  <a:srgbClr val="E1B358"/>
                </a:solidFill>
                <a:latin typeface="Menlo" charset="0"/>
              </a:rPr>
              <a:t>&lt;/head&gt;</a:t>
            </a:r>
          </a:p>
          <a:p>
            <a:r>
              <a:rPr lang="en-US" sz="1000" dirty="0">
                <a:solidFill>
                  <a:srgbClr val="E1B358"/>
                </a:solidFill>
                <a:latin typeface="Menlo" charset="0"/>
              </a:rPr>
              <a:t>&lt;body&gt;</a:t>
            </a:r>
          </a:p>
          <a:p>
            <a:r>
              <a:rPr lang="hr-HR" sz="1000" dirty="0">
                <a:solidFill>
                  <a:srgbClr val="E1B358"/>
                </a:solidFill>
                <a:latin typeface="Menlo" charset="0"/>
              </a:rPr>
              <a:t>    &lt;div </a:t>
            </a:r>
            <a:r>
              <a:rPr lang="hr-HR" sz="1000" dirty="0" err="1">
                <a:solidFill>
                  <a:srgbClr val="ACACAC"/>
                </a:solidFill>
                <a:latin typeface="Menlo" charset="0"/>
              </a:rPr>
              <a:t>id</a:t>
            </a:r>
            <a:r>
              <a:rPr lang="hr-HR" sz="1000" dirty="0">
                <a:solidFill>
                  <a:srgbClr val="ACACAC"/>
                </a:solidFill>
                <a:latin typeface="Menlo" charset="0"/>
              </a:rPr>
              <a:t>=</a:t>
            </a:r>
            <a:r>
              <a:rPr lang="hr-HR" sz="1000" dirty="0">
                <a:solidFill>
                  <a:srgbClr val="95B84F"/>
                </a:solidFill>
                <a:latin typeface="Menlo" charset="0"/>
              </a:rPr>
              <a:t>"</a:t>
            </a:r>
            <a:r>
              <a:rPr lang="hr-HR" sz="1000" dirty="0" err="1">
                <a:solidFill>
                  <a:srgbClr val="95B84F"/>
                </a:solidFill>
                <a:latin typeface="Menlo" charset="0"/>
              </a:rPr>
              <a:t>app</a:t>
            </a:r>
            <a:r>
              <a:rPr lang="hr-HR" sz="1000" dirty="0">
                <a:solidFill>
                  <a:srgbClr val="95B84F"/>
                </a:solidFill>
                <a:latin typeface="Menlo" charset="0"/>
              </a:rPr>
              <a:t>"</a:t>
            </a:r>
            <a:r>
              <a:rPr lang="hr-HR" sz="1000" dirty="0">
                <a:solidFill>
                  <a:srgbClr val="E1B358"/>
                </a:solidFill>
                <a:latin typeface="Menlo" charset="0"/>
              </a:rPr>
              <a:t>/&gt;</a:t>
            </a:r>
          </a:p>
          <a:p>
            <a:r>
              <a:rPr lang="en-US" sz="1000" dirty="0">
                <a:solidFill>
                  <a:srgbClr val="E1B358"/>
                </a:solidFill>
                <a:latin typeface="Menlo" charset="0"/>
              </a:rPr>
              <a:t>    &lt;script </a:t>
            </a:r>
            <a:r>
              <a:rPr lang="en-US" sz="1000" dirty="0" err="1">
                <a:solidFill>
                  <a:srgbClr val="ACACAC"/>
                </a:solidFill>
                <a:latin typeface="Menlo" charset="0"/>
              </a:rPr>
              <a:t>src</a:t>
            </a:r>
            <a:r>
              <a:rPr lang="en-US" sz="1000" dirty="0">
                <a:solidFill>
                  <a:srgbClr val="ACACAC"/>
                </a:solidFill>
                <a:latin typeface="Menlo" charset="0"/>
              </a:rPr>
              <a:t>=</a:t>
            </a:r>
            <a:r>
              <a:rPr lang="en-US" sz="1000" dirty="0">
                <a:solidFill>
                  <a:srgbClr val="95B84F"/>
                </a:solidFill>
                <a:latin typeface="Menlo" charset="0"/>
              </a:rPr>
              <a:t>"</a:t>
            </a:r>
            <a:r>
              <a:rPr lang="en-US" sz="1000" dirty="0" err="1">
                <a:solidFill>
                  <a:srgbClr val="95B84F"/>
                </a:solidFill>
                <a:latin typeface="Menlo" charset="0"/>
              </a:rPr>
              <a:t>bundle.js</a:t>
            </a:r>
            <a:r>
              <a:rPr lang="en-US" sz="1000" dirty="0">
                <a:solidFill>
                  <a:srgbClr val="95B84F"/>
                </a:solidFill>
                <a:latin typeface="Menlo" charset="0"/>
              </a:rPr>
              <a:t>" </a:t>
            </a:r>
            <a:r>
              <a:rPr lang="en-US" sz="1000" dirty="0">
                <a:solidFill>
                  <a:srgbClr val="ACACAC"/>
                </a:solidFill>
                <a:latin typeface="Menlo" charset="0"/>
              </a:rPr>
              <a:t>type=</a:t>
            </a:r>
            <a:r>
              <a:rPr lang="en-US" sz="1000" dirty="0">
                <a:solidFill>
                  <a:srgbClr val="95B84F"/>
                </a:solidFill>
                <a:latin typeface="Menlo" charset="0"/>
              </a:rPr>
              <a:t>"text/</a:t>
            </a:r>
            <a:r>
              <a:rPr lang="en-US" sz="1000" dirty="0" err="1">
                <a:solidFill>
                  <a:srgbClr val="95B84F"/>
                </a:solidFill>
                <a:latin typeface="Menlo" charset="0"/>
              </a:rPr>
              <a:t>javascript</a:t>
            </a:r>
            <a:r>
              <a:rPr lang="en-US" sz="1000" dirty="0">
                <a:solidFill>
                  <a:srgbClr val="95B84F"/>
                </a:solidFill>
                <a:latin typeface="Menlo" charset="0"/>
              </a:rPr>
              <a:t>"</a:t>
            </a:r>
            <a:r>
              <a:rPr lang="en-US" sz="1000" dirty="0">
                <a:solidFill>
                  <a:srgbClr val="E1B358"/>
                </a:solidFill>
                <a:latin typeface="Menlo" charset="0"/>
              </a:rPr>
              <a:t>&gt;&lt;/script&gt;</a:t>
            </a:r>
          </a:p>
          <a:p>
            <a:r>
              <a:rPr lang="en-US" sz="1000" dirty="0">
                <a:solidFill>
                  <a:srgbClr val="E1B358"/>
                </a:solidFill>
                <a:latin typeface="Menlo" charset="0"/>
              </a:rPr>
              <a:t>&lt;/body&gt;</a:t>
            </a:r>
          </a:p>
          <a:p>
            <a:r>
              <a:rPr lang="en-US" sz="1000" dirty="0">
                <a:solidFill>
                  <a:srgbClr val="E1B358"/>
                </a:solidFill>
                <a:latin typeface="Menlo" charset="0"/>
              </a:rPr>
              <a:t>&lt;/html&gt;</a:t>
            </a:r>
          </a:p>
        </p:txBody>
      </p:sp>
    </p:spTree>
    <p:extLst>
      <p:ext uri="{BB962C8B-B14F-4D97-AF65-F5344CB8AC3E}">
        <p14:creationId xmlns:p14="http://schemas.microsoft.com/office/powerpoint/2010/main" val="248729390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Environment – Gluing </a:t>
            </a:r>
            <a:r>
              <a:rPr lang="en-US" dirty="0"/>
              <a:t>the Pieces</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105</a:t>
            </a:fld>
            <a:endParaRPr lang="en-US"/>
          </a:p>
        </p:txBody>
      </p:sp>
      <p:sp>
        <p:nvSpPr>
          <p:cNvPr id="5" name="Content Placeholder 4"/>
          <p:cNvSpPr>
            <a:spLocks noGrp="1"/>
          </p:cNvSpPr>
          <p:nvPr>
            <p:ph sz="quarter" idx="1"/>
          </p:nvPr>
        </p:nvSpPr>
        <p:spPr>
          <a:xfrm>
            <a:off x="612648" y="1597496"/>
            <a:ext cx="8153400" cy="4855840"/>
          </a:xfrm>
        </p:spPr>
        <p:txBody>
          <a:bodyPr>
            <a:normAutofit lnSpcReduction="10000"/>
          </a:bodyPr>
          <a:lstStyle/>
          <a:p>
            <a:pPr marL="320040" indent="-320040" algn="l" rtl="0" eaLnBrk="1" latinLnBrk="0" hangingPunct="1">
              <a:spcBef>
                <a:spcPts val="700"/>
              </a:spcBef>
              <a:buClr>
                <a:schemeClr val="accent2"/>
              </a:buClr>
              <a:buSzPct val="60000"/>
              <a:buFont typeface="Wingdings"/>
              <a:buChar char=""/>
            </a:pPr>
            <a:r>
              <a:rPr lang="en-US" dirty="0"/>
              <a:t>In-order to create a react app JSX entry point we need the react module to be present in our project:</a:t>
            </a:r>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r>
              <a:rPr lang="en-US" dirty="0"/>
              <a:t>Create an </a:t>
            </a:r>
            <a:r>
              <a:rPr lang="en-US" dirty="0" err="1"/>
              <a:t>index.jsx</a:t>
            </a:r>
            <a:r>
              <a:rPr lang="en-US" dirty="0"/>
              <a:t> file in the </a:t>
            </a:r>
            <a:r>
              <a:rPr lang="en-US" dirty="0" err="1"/>
              <a:t>src</a:t>
            </a:r>
            <a:r>
              <a:rPr lang="en-US" dirty="0"/>
              <a:t> folder:</a:t>
            </a:r>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r>
              <a:rPr lang="en-US" dirty="0"/>
              <a:t>The following code represents a React component and a render function.</a:t>
            </a:r>
          </a:p>
          <a:p>
            <a:pPr marL="320040" indent="-320040" algn="l" rtl="0" eaLnBrk="1" latinLnBrk="0" hangingPunct="1">
              <a:spcBef>
                <a:spcPts val="700"/>
              </a:spcBef>
              <a:buClr>
                <a:schemeClr val="accent2"/>
              </a:buClr>
              <a:buSzPct val="60000"/>
              <a:buFont typeface="Wingdings"/>
              <a:buChar char=""/>
            </a:pPr>
            <a:endParaRPr lang="en-US" dirty="0"/>
          </a:p>
        </p:txBody>
      </p:sp>
      <p:sp>
        <p:nvSpPr>
          <p:cNvPr id="18" name="Rectangle 17"/>
          <p:cNvSpPr>
            <a:spLocks noChangeArrowheads="1"/>
          </p:cNvSpPr>
          <p:nvPr/>
        </p:nvSpPr>
        <p:spPr bwMode="auto">
          <a:xfrm>
            <a:off x="617590" y="3573016"/>
            <a:ext cx="8153400" cy="178510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b="1" dirty="0">
                <a:solidFill>
                  <a:srgbClr val="BF6426"/>
                </a:solidFill>
                <a:latin typeface="Menlo" charset="0"/>
              </a:rPr>
              <a:t>import </a:t>
            </a:r>
            <a:r>
              <a:rPr lang="en-US" sz="1000" dirty="0">
                <a:solidFill>
                  <a:srgbClr val="99A8BA"/>
                </a:solidFill>
                <a:latin typeface="Menlo" charset="0"/>
              </a:rPr>
              <a:t>React </a:t>
            </a:r>
            <a:r>
              <a:rPr lang="en-US" sz="1000" b="1" dirty="0">
                <a:solidFill>
                  <a:srgbClr val="BF6426"/>
                </a:solidFill>
                <a:latin typeface="Menlo" charset="0"/>
              </a:rPr>
              <a:t>from </a:t>
            </a:r>
            <a:r>
              <a:rPr lang="en-US" sz="1000" dirty="0">
                <a:solidFill>
                  <a:srgbClr val="587647"/>
                </a:solidFill>
                <a:latin typeface="Menlo" charset="0"/>
              </a:rPr>
              <a:t>'react'</a:t>
            </a:r>
            <a:r>
              <a:rPr lang="en-US" sz="1000" dirty="0">
                <a:solidFill>
                  <a:srgbClr val="BF6426"/>
                </a:solidFill>
                <a:latin typeface="Menlo" charset="0"/>
              </a:rPr>
              <a:t>;</a:t>
            </a:r>
          </a:p>
          <a:p>
            <a:r>
              <a:rPr lang="en-US" sz="1000" b="1" dirty="0">
                <a:solidFill>
                  <a:srgbClr val="BF6426"/>
                </a:solidFill>
                <a:latin typeface="Menlo" charset="0"/>
              </a:rPr>
              <a:t>import </a:t>
            </a:r>
            <a:r>
              <a:rPr lang="en-US" sz="1000" dirty="0">
                <a:solidFill>
                  <a:srgbClr val="99A8BA"/>
                </a:solidFill>
                <a:latin typeface="Menlo" charset="0"/>
              </a:rPr>
              <a:t>{render} </a:t>
            </a:r>
            <a:r>
              <a:rPr lang="en-US" sz="1000" b="1" dirty="0">
                <a:solidFill>
                  <a:srgbClr val="BF6426"/>
                </a:solidFill>
                <a:latin typeface="Menlo" charset="0"/>
              </a:rPr>
              <a:t>from </a:t>
            </a:r>
            <a:r>
              <a:rPr lang="en-US" sz="1000" dirty="0">
                <a:solidFill>
                  <a:srgbClr val="587647"/>
                </a:solidFill>
                <a:latin typeface="Menlo" charset="0"/>
              </a:rPr>
              <a:t>'react-</a:t>
            </a:r>
            <a:r>
              <a:rPr lang="en-US" sz="1000" dirty="0" err="1">
                <a:solidFill>
                  <a:srgbClr val="587647"/>
                </a:solidFill>
                <a:latin typeface="Menlo" charset="0"/>
              </a:rPr>
              <a:t>dom</a:t>
            </a:r>
            <a:r>
              <a:rPr lang="en-US" sz="1000" dirty="0">
                <a:solidFill>
                  <a:srgbClr val="587647"/>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a:solidFill>
                  <a:srgbClr val="BF6426"/>
                </a:solidFill>
                <a:latin typeface="Menlo" charset="0"/>
              </a:rPr>
              <a:t>class </a:t>
            </a:r>
            <a:r>
              <a:rPr lang="en-US" sz="1000" dirty="0" err="1">
                <a:solidFill>
                  <a:srgbClr val="99A8BA"/>
                </a:solidFill>
                <a:latin typeface="Menlo" charset="0"/>
              </a:rPr>
              <a:t>HelloWorldApp</a:t>
            </a:r>
            <a:r>
              <a:rPr lang="en-US" sz="1000" dirty="0">
                <a:solidFill>
                  <a:srgbClr val="99A8BA"/>
                </a:solidFill>
                <a:latin typeface="Menlo" charset="0"/>
              </a:rPr>
              <a:t>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a:solidFill>
                  <a:srgbClr val="BF6426"/>
                </a:solidFill>
                <a:latin typeface="Menlo" charset="0"/>
              </a:rPr>
              <a:t>return </a:t>
            </a:r>
            <a:r>
              <a:rPr lang="en-US" sz="1000">
                <a:solidFill>
                  <a:srgbClr val="587647"/>
                </a:solidFill>
                <a:latin typeface="Menlo" charset="0"/>
              </a:rPr>
              <a:t>&lt;</a:t>
            </a:r>
            <a:r>
              <a:rPr lang="en-US" sz="1000" dirty="0">
                <a:solidFill>
                  <a:srgbClr val="587647"/>
                </a:solidFill>
                <a:latin typeface="Menlo" charset="0"/>
              </a:rPr>
              <a:t>p&gt;Hello world!&lt;/</a:t>
            </a:r>
            <a:r>
              <a:rPr lang="en-US" sz="1000">
                <a:solidFill>
                  <a:srgbClr val="587647"/>
                </a:solidFill>
                <a:latin typeface="Menlo" charset="0"/>
              </a:rPr>
              <a:t>p&gt;</a:t>
            </a:r>
            <a:endParaRPr lang="en-US" sz="1000" dirty="0">
              <a:solidFill>
                <a:srgbClr val="587647"/>
              </a:solidFill>
              <a:latin typeface="Menlo" charset="0"/>
            </a:endParaRPr>
          </a:p>
          <a:p>
            <a:r>
              <a:rPr lang="de-DE" sz="1000" dirty="0">
                <a:solidFill>
                  <a:srgbClr val="587647"/>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a:p>
            <a:endParaRPr lang="de-DE" sz="1000" dirty="0">
              <a:solidFill>
                <a:srgbClr val="99A8BA"/>
              </a:solidFill>
              <a:latin typeface="Menlo" charset="0"/>
            </a:endParaRPr>
          </a:p>
          <a:p>
            <a:r>
              <a:rPr lang="de-DE" sz="1000" dirty="0" err="1">
                <a:solidFill>
                  <a:srgbClr val="99A8BA"/>
                </a:solidFill>
                <a:latin typeface="Menlo" charset="0"/>
              </a:rPr>
              <a:t>render</a:t>
            </a:r>
            <a:r>
              <a:rPr lang="de-DE" sz="1000" dirty="0">
                <a:solidFill>
                  <a:srgbClr val="99A8BA"/>
                </a:solidFill>
                <a:latin typeface="Menlo" charset="0"/>
              </a:rPr>
              <a:t>(</a:t>
            </a:r>
            <a:r>
              <a:rPr lang="de-DE" sz="1000" dirty="0" err="1">
                <a:solidFill>
                  <a:srgbClr val="99A8BA"/>
                </a:solidFill>
                <a:latin typeface="Menlo" charset="0"/>
              </a:rPr>
              <a:t>HelloWorldApp</a:t>
            </a:r>
            <a:r>
              <a:rPr lang="de-DE" sz="1000" dirty="0">
                <a:solidFill>
                  <a:srgbClr val="BF6426"/>
                </a:solidFill>
                <a:latin typeface="Menlo" charset="0"/>
              </a:rPr>
              <a:t>, </a:t>
            </a:r>
            <a:r>
              <a:rPr lang="de-DE" sz="1000" dirty="0" err="1">
                <a:solidFill>
                  <a:srgbClr val="85609A"/>
                </a:solidFill>
                <a:latin typeface="Menlo" charset="0"/>
              </a:rPr>
              <a:t>document</a:t>
            </a:r>
            <a:r>
              <a:rPr lang="de-DE" sz="1000" dirty="0" err="1">
                <a:solidFill>
                  <a:srgbClr val="99A8BA"/>
                </a:solidFill>
                <a:latin typeface="Menlo" charset="0"/>
              </a:rPr>
              <a:t>.</a:t>
            </a:r>
            <a:r>
              <a:rPr lang="de-DE" sz="1000" dirty="0" err="1">
                <a:solidFill>
                  <a:srgbClr val="FEBB5B"/>
                </a:solidFill>
                <a:latin typeface="Menlo" charset="0"/>
              </a:rPr>
              <a:t>getElementById</a:t>
            </a:r>
            <a:r>
              <a:rPr lang="de-DE" sz="1000" dirty="0">
                <a:solidFill>
                  <a:srgbClr val="99A8BA"/>
                </a:solidFill>
                <a:latin typeface="Menlo" charset="0"/>
              </a:rPr>
              <a:t>(</a:t>
            </a:r>
            <a:r>
              <a:rPr lang="de-DE" sz="1000" dirty="0">
                <a:solidFill>
                  <a:srgbClr val="587647"/>
                </a:solidFill>
                <a:latin typeface="Menlo" charset="0"/>
              </a:rPr>
              <a:t>'</a:t>
            </a:r>
            <a:r>
              <a:rPr lang="de-DE" sz="1000" dirty="0" err="1">
                <a:solidFill>
                  <a:srgbClr val="587647"/>
                </a:solidFill>
                <a:latin typeface="Menlo" charset="0"/>
              </a:rPr>
              <a:t>app</a:t>
            </a:r>
            <a:r>
              <a:rPr lang="de-DE" sz="1000" dirty="0">
                <a:solidFill>
                  <a:srgbClr val="587647"/>
                </a:solidFill>
                <a:latin typeface="Menlo" charset="0"/>
              </a:rPr>
              <a:t>'</a:t>
            </a:r>
            <a:r>
              <a:rPr lang="de-DE" sz="1000" dirty="0">
                <a:solidFill>
                  <a:srgbClr val="99A8BA"/>
                </a:solidFill>
                <a:latin typeface="Menlo" charset="0"/>
              </a:rPr>
              <a:t>))</a:t>
            </a:r>
            <a:r>
              <a:rPr lang="de-DE" sz="1000" dirty="0">
                <a:solidFill>
                  <a:srgbClr val="BF6426"/>
                </a:solidFill>
                <a:latin typeface="Menlo" charset="0"/>
              </a:rPr>
              <a:t>;</a:t>
            </a:r>
          </a:p>
          <a:p>
            <a:endParaRPr lang="en-US" sz="1000" dirty="0">
              <a:solidFill>
                <a:srgbClr val="E1B358"/>
              </a:solidFill>
              <a:latin typeface="Menlo" charset="0"/>
            </a:endParaRPr>
          </a:p>
        </p:txBody>
      </p:sp>
      <p:sp>
        <p:nvSpPr>
          <p:cNvPr id="9" name="Rectangle 8"/>
          <p:cNvSpPr>
            <a:spLocks noChangeArrowheads="1"/>
          </p:cNvSpPr>
          <p:nvPr/>
        </p:nvSpPr>
        <p:spPr bwMode="auto">
          <a:xfrm>
            <a:off x="607706" y="2593313"/>
            <a:ext cx="8153400" cy="26713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dirty="0" err="1">
                <a:solidFill>
                  <a:srgbClr val="99A8BA"/>
                </a:solidFill>
                <a:latin typeface="Menlo" charset="0"/>
              </a:rPr>
              <a:t>npm</a:t>
            </a:r>
            <a:r>
              <a:rPr lang="en-US" sz="1000" dirty="0">
                <a:solidFill>
                  <a:srgbClr val="99A8BA"/>
                </a:solidFill>
                <a:latin typeface="Menlo" charset="0"/>
              </a:rPr>
              <a:t> install react react-</a:t>
            </a:r>
            <a:r>
              <a:rPr lang="en-US" sz="1000" dirty="0" err="1">
                <a:solidFill>
                  <a:srgbClr val="99A8BA"/>
                </a:solidFill>
                <a:latin typeface="Menlo" charset="0"/>
              </a:rPr>
              <a:t>dom</a:t>
            </a:r>
            <a:r>
              <a:rPr lang="en-US" sz="1000" dirty="0">
                <a:solidFill>
                  <a:srgbClr val="99A8BA"/>
                </a:solidFill>
                <a:latin typeface="Menlo" charset="0"/>
              </a:rPr>
              <a:t> --save</a:t>
            </a:r>
            <a:endParaRPr lang="en-US" sz="1000" dirty="0">
              <a:solidFill>
                <a:srgbClr val="BF6426"/>
              </a:solidFill>
              <a:latin typeface="Menlo" charset="0"/>
            </a:endParaRPr>
          </a:p>
        </p:txBody>
      </p:sp>
    </p:spTree>
    <p:extLst>
      <p:ext uri="{BB962C8B-B14F-4D97-AF65-F5344CB8AC3E}">
        <p14:creationId xmlns:p14="http://schemas.microsoft.com/office/powerpoint/2010/main" val="115765049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Gluing the Pieces</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106</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pPr marL="320040" indent="-320040" algn="l" rtl="0" eaLnBrk="1" latinLnBrk="0" hangingPunct="1">
              <a:spcBef>
                <a:spcPts val="700"/>
              </a:spcBef>
              <a:buClr>
                <a:schemeClr val="accent2"/>
              </a:buClr>
              <a:buSzPct val="60000"/>
              <a:buFont typeface="Wingdings"/>
              <a:buChar char=""/>
            </a:pPr>
            <a:r>
              <a:rPr lang="en-US" dirty="0"/>
              <a:t>After configuring the project, building is just a command away:</a:t>
            </a:r>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r>
              <a:rPr lang="en-US" dirty="0"/>
              <a:t>When the build process is done, the project’s file structure should look somewhat similar to the following:</a:t>
            </a:r>
          </a:p>
        </p:txBody>
      </p:sp>
      <p:sp>
        <p:nvSpPr>
          <p:cNvPr id="9" name="Rectangle 8"/>
          <p:cNvSpPr>
            <a:spLocks noChangeArrowheads="1"/>
          </p:cNvSpPr>
          <p:nvPr/>
        </p:nvSpPr>
        <p:spPr bwMode="auto">
          <a:xfrm>
            <a:off x="607706" y="2739722"/>
            <a:ext cx="8153400" cy="26713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dirty="0">
                <a:solidFill>
                  <a:srgbClr val="99A8BA"/>
                </a:solidFill>
                <a:latin typeface="Menlo" charset="0"/>
              </a:rPr>
              <a:t>./</a:t>
            </a:r>
            <a:r>
              <a:rPr lang="en-US" sz="1000" dirty="0" err="1">
                <a:solidFill>
                  <a:srgbClr val="99A8BA"/>
                </a:solidFill>
                <a:latin typeface="Menlo" charset="0"/>
              </a:rPr>
              <a:t>node_modules</a:t>
            </a:r>
            <a:r>
              <a:rPr lang="en-US" sz="1000" dirty="0">
                <a:solidFill>
                  <a:srgbClr val="99A8BA"/>
                </a:solidFill>
                <a:latin typeface="Menlo" charset="0"/>
              </a:rPr>
              <a:t>/.bin/</a:t>
            </a:r>
            <a:r>
              <a:rPr lang="en-US" sz="1000" dirty="0" err="1">
                <a:solidFill>
                  <a:srgbClr val="99A8BA"/>
                </a:solidFill>
                <a:latin typeface="Menlo" charset="0"/>
              </a:rPr>
              <a:t>webpack</a:t>
            </a:r>
            <a:r>
              <a:rPr lang="en-US" sz="1000" dirty="0">
                <a:solidFill>
                  <a:srgbClr val="99A8BA"/>
                </a:solidFill>
                <a:latin typeface="Menlo" charset="0"/>
              </a:rPr>
              <a:t> -d --watch</a:t>
            </a:r>
          </a:p>
        </p:txBody>
      </p:sp>
      <p:sp>
        <p:nvSpPr>
          <p:cNvPr id="8" name="Rectangle 7"/>
          <p:cNvSpPr>
            <a:spLocks noChangeArrowheads="1"/>
          </p:cNvSpPr>
          <p:nvPr/>
        </p:nvSpPr>
        <p:spPr bwMode="auto">
          <a:xfrm>
            <a:off x="617590" y="4653136"/>
            <a:ext cx="8153400" cy="147732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dirty="0">
                <a:solidFill>
                  <a:srgbClr val="99A8BA"/>
                </a:solidFill>
                <a:latin typeface="Menlo" charset="0"/>
              </a:rPr>
              <a:t> my-react-project/</a:t>
            </a:r>
          </a:p>
          <a:p>
            <a:r>
              <a:rPr lang="en-US" sz="1000" dirty="0">
                <a:solidFill>
                  <a:srgbClr val="99A8BA"/>
                </a:solidFill>
                <a:latin typeface="Menlo" charset="0"/>
              </a:rPr>
              <a:t>├── .</a:t>
            </a:r>
            <a:r>
              <a:rPr lang="en-US" sz="1000" dirty="0" err="1">
                <a:solidFill>
                  <a:srgbClr val="99A8BA"/>
                </a:solidFill>
                <a:latin typeface="Menlo" charset="0"/>
              </a:rPr>
              <a:t>babelrc</a:t>
            </a:r>
            <a:endParaRPr lang="en-US" sz="1000" dirty="0">
              <a:solidFill>
                <a:srgbClr val="99A8BA"/>
              </a:solidFill>
              <a:latin typeface="Menlo" charset="0"/>
            </a:endParaRPr>
          </a:p>
          <a:p>
            <a:r>
              <a:rPr lang="en-US" sz="1000" dirty="0">
                <a:solidFill>
                  <a:srgbClr val="99A8BA"/>
                </a:solidFill>
                <a:latin typeface="Menlo" charset="0"/>
              </a:rPr>
              <a:t>├── </a:t>
            </a:r>
            <a:r>
              <a:rPr lang="en-US" sz="1000" dirty="0" err="1">
                <a:solidFill>
                  <a:srgbClr val="99A8BA"/>
                </a:solidFill>
                <a:latin typeface="Menlo" charset="0"/>
              </a:rPr>
              <a:t>package.json</a:t>
            </a:r>
            <a:endParaRPr lang="en-US" sz="1000" dirty="0">
              <a:solidFill>
                <a:srgbClr val="99A8BA"/>
              </a:solidFill>
              <a:latin typeface="Menlo" charset="0"/>
            </a:endParaRPr>
          </a:p>
          <a:p>
            <a:r>
              <a:rPr lang="en-US" sz="1000" dirty="0">
                <a:solidFill>
                  <a:srgbClr val="99A8BA"/>
                </a:solidFill>
                <a:latin typeface="Menlo" charset="0"/>
              </a:rPr>
              <a:t>├── </a:t>
            </a:r>
            <a:r>
              <a:rPr lang="en-US" sz="1000" dirty="0" err="1">
                <a:solidFill>
                  <a:srgbClr val="99A8BA"/>
                </a:solidFill>
                <a:latin typeface="Menlo" charset="0"/>
              </a:rPr>
              <a:t>webpack.config.js</a:t>
            </a:r>
            <a:endParaRPr lang="en-US" sz="1000" dirty="0">
              <a:solidFill>
                <a:srgbClr val="99A8BA"/>
              </a:solidFill>
              <a:latin typeface="Menlo" charset="0"/>
            </a:endParaRPr>
          </a:p>
          <a:p>
            <a:r>
              <a:rPr lang="hr-HR" sz="1000" dirty="0">
                <a:solidFill>
                  <a:srgbClr val="99A8BA"/>
                </a:solidFill>
                <a:latin typeface="Menlo" charset="0"/>
              </a:rPr>
              <a:t>├── </a:t>
            </a:r>
            <a:r>
              <a:rPr lang="hr-HR" sz="1000" dirty="0" err="1">
                <a:solidFill>
                  <a:srgbClr val="99A8BA"/>
                </a:solidFill>
                <a:latin typeface="Menlo" charset="0"/>
              </a:rPr>
              <a:t>src</a:t>
            </a:r>
            <a:r>
              <a:rPr lang="hr-HR" sz="1000" dirty="0">
                <a:solidFill>
                  <a:srgbClr val="99A8BA"/>
                </a:solidFill>
                <a:latin typeface="Menlo" charset="0"/>
              </a:rPr>
              <a:t>/</a:t>
            </a:r>
          </a:p>
          <a:p>
            <a:r>
              <a:rPr lang="en-US" sz="1000" dirty="0">
                <a:solidFill>
                  <a:srgbClr val="99A8BA"/>
                </a:solidFill>
                <a:latin typeface="Menlo" charset="0"/>
              </a:rPr>
              <a:t>├── ├── </a:t>
            </a:r>
            <a:r>
              <a:rPr lang="en-US" sz="1000" dirty="0" err="1">
                <a:solidFill>
                  <a:srgbClr val="99A8BA"/>
                </a:solidFill>
                <a:latin typeface="Menlo" charset="0"/>
              </a:rPr>
              <a:t>index.jsx</a:t>
            </a:r>
            <a:endParaRPr lang="en-US" sz="1000" dirty="0">
              <a:solidFill>
                <a:srgbClr val="99A8BA"/>
              </a:solidFill>
              <a:latin typeface="Menlo" charset="0"/>
            </a:endParaRPr>
          </a:p>
          <a:p>
            <a:r>
              <a:rPr lang="en-US" sz="1000" dirty="0">
                <a:solidFill>
                  <a:srgbClr val="99A8BA"/>
                </a:solidFill>
                <a:latin typeface="Menlo" charset="0"/>
              </a:rPr>
              <a:t>├── build/</a:t>
            </a:r>
          </a:p>
          <a:p>
            <a:r>
              <a:rPr lang="en-US" sz="1000" dirty="0">
                <a:solidFill>
                  <a:srgbClr val="99A8BA"/>
                </a:solidFill>
                <a:latin typeface="Menlo" charset="0"/>
              </a:rPr>
              <a:t>├── ├── </a:t>
            </a:r>
            <a:r>
              <a:rPr lang="en-US" sz="1000" dirty="0" err="1">
                <a:solidFill>
                  <a:srgbClr val="99A8BA"/>
                </a:solidFill>
                <a:latin typeface="Menlo" charset="0"/>
              </a:rPr>
              <a:t>index.html</a:t>
            </a:r>
            <a:endParaRPr lang="en-US" sz="1000" dirty="0">
              <a:solidFill>
                <a:srgbClr val="99A8BA"/>
              </a:solidFill>
              <a:latin typeface="Menlo" charset="0"/>
            </a:endParaRPr>
          </a:p>
          <a:p>
            <a:r>
              <a:rPr lang="en-US" sz="1000" dirty="0">
                <a:solidFill>
                  <a:srgbClr val="99A8BA"/>
                </a:solidFill>
                <a:latin typeface="Menlo" charset="0"/>
              </a:rPr>
              <a:t>├── ├── </a:t>
            </a:r>
            <a:r>
              <a:rPr lang="en-US" sz="1000" dirty="0" err="1">
                <a:solidFill>
                  <a:srgbClr val="99A8BA"/>
                </a:solidFill>
                <a:latin typeface="Menlo" charset="0"/>
              </a:rPr>
              <a:t>bundle.js</a:t>
            </a:r>
            <a:endParaRPr lang="hr-HR" sz="1000" dirty="0">
              <a:solidFill>
                <a:srgbClr val="99A8BA"/>
              </a:solidFill>
              <a:latin typeface="Menlo" charset="0"/>
            </a:endParaRPr>
          </a:p>
        </p:txBody>
      </p:sp>
    </p:spTree>
    <p:extLst>
      <p:ext uri="{BB962C8B-B14F-4D97-AF65-F5344CB8AC3E}">
        <p14:creationId xmlns:p14="http://schemas.microsoft.com/office/powerpoint/2010/main" val="160934204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ctrTitle"/>
          </p:nvPr>
        </p:nvSpPr>
        <p:spPr>
          <a:xfrm>
            <a:off x="2195736" y="4038600"/>
            <a:ext cx="6643464" cy="1828800"/>
          </a:xfrm>
        </p:spPr>
        <p:txBody>
          <a:bodyPr>
            <a:normAutofit/>
          </a:bodyPr>
          <a:lstStyle/>
          <a:p>
            <a:r>
              <a:rPr lang="en-US" sz="5400" dirty="0"/>
              <a:t>REACT COMPONENTS</a:t>
            </a:r>
            <a:endParaRPr lang="en-US" sz="4000" dirty="0"/>
          </a:p>
        </p:txBody>
      </p:sp>
    </p:spTree>
    <p:extLst>
      <p:ext uri="{BB962C8B-B14F-4D97-AF65-F5344CB8AC3E}">
        <p14:creationId xmlns:p14="http://schemas.microsoft.com/office/powerpoint/2010/main" val="396953670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108</a:t>
            </a:fld>
            <a:endParaRPr lang="en-US" dirty="0"/>
          </a:p>
        </p:txBody>
      </p:sp>
      <p:sp>
        <p:nvSpPr>
          <p:cNvPr id="5" name="Content Placeholder 4"/>
          <p:cNvSpPr>
            <a:spLocks noGrp="1"/>
          </p:cNvSpPr>
          <p:nvPr>
            <p:ph sz="quarter" idx="1"/>
          </p:nvPr>
        </p:nvSpPr>
        <p:spPr/>
        <p:txBody>
          <a:bodyPr>
            <a:normAutofit/>
          </a:bodyPr>
          <a:lstStyle/>
          <a:p>
            <a:r>
              <a:rPr lang="en-US" sz="2400" dirty="0"/>
              <a:t>Components let you split the UI into independent, reusable pieces, and think about each piece in isolation.</a:t>
            </a:r>
          </a:p>
          <a:p>
            <a:r>
              <a:rPr lang="en-US" sz="2400" dirty="0"/>
              <a:t>Conceptually, components are like JavaScript functions. They accept arbitrary inputs (called "props") and return React elements describing what should appear on the screen.</a:t>
            </a:r>
          </a:p>
          <a:p>
            <a:r>
              <a:rPr lang="en-US" sz="2400" dirty="0"/>
              <a:t>There are two main types of </a:t>
            </a:r>
            <a:r>
              <a:rPr lang="en-US" sz="2400" dirty="0" err="1"/>
              <a:t>compoenets</a:t>
            </a:r>
            <a:r>
              <a:rPr lang="en-US" sz="2400" dirty="0"/>
              <a:t>.</a:t>
            </a:r>
          </a:p>
          <a:p>
            <a:pPr lvl="1"/>
            <a:r>
              <a:rPr lang="en-US" sz="2100" dirty="0" err="1"/>
              <a:t>Stateful</a:t>
            </a:r>
            <a:r>
              <a:rPr lang="en-US" sz="2100" dirty="0"/>
              <a:t> component – a component that hold’s an internal state.</a:t>
            </a:r>
          </a:p>
          <a:p>
            <a:pPr lvl="1"/>
            <a:r>
              <a:rPr lang="en-US" sz="2100" dirty="0"/>
              <a:t>Pure component – a component that has no inner state but may receive data from it’s props.</a:t>
            </a:r>
          </a:p>
        </p:txBody>
      </p:sp>
    </p:spTree>
    <p:extLst>
      <p:ext uri="{BB962C8B-B14F-4D97-AF65-F5344CB8AC3E}">
        <p14:creationId xmlns:p14="http://schemas.microsoft.com/office/powerpoint/2010/main" val="385528609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Creating a Component</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109</a:t>
            </a:fld>
            <a:endParaRPr lang="en-US"/>
          </a:p>
        </p:txBody>
      </p:sp>
      <p:sp>
        <p:nvSpPr>
          <p:cNvPr id="5" name="Content Placeholder 4"/>
          <p:cNvSpPr>
            <a:spLocks noGrp="1"/>
          </p:cNvSpPr>
          <p:nvPr>
            <p:ph sz="quarter" idx="1"/>
          </p:nvPr>
        </p:nvSpPr>
        <p:spPr>
          <a:xfrm>
            <a:off x="612648" y="1597496"/>
            <a:ext cx="8153400" cy="4855840"/>
          </a:xfrm>
        </p:spPr>
        <p:txBody>
          <a:bodyPr>
            <a:normAutofit fontScale="92500"/>
          </a:bodyPr>
          <a:lstStyle/>
          <a:p>
            <a:r>
              <a:rPr lang="en-US" sz="2400" dirty="0"/>
              <a:t>The simplest way to define a component is to write a JavaScript function:</a:t>
            </a:r>
          </a:p>
          <a:p>
            <a:endParaRPr lang="en-US" sz="2400" dirty="0"/>
          </a:p>
          <a:p>
            <a:endParaRPr lang="en-US" sz="2400" dirty="0"/>
          </a:p>
          <a:p>
            <a:r>
              <a:rPr lang="en-US" sz="2400" dirty="0"/>
              <a:t>This function is a valid React component because it accepts a single "props" object argument with data and returns a React element.</a:t>
            </a:r>
          </a:p>
          <a:p>
            <a:r>
              <a:rPr lang="en-US" sz="2400" dirty="0"/>
              <a:t>You can also use an ES6 class to define a component:</a:t>
            </a:r>
          </a:p>
          <a:p>
            <a:endParaRPr lang="en-US" sz="2400" dirty="0"/>
          </a:p>
          <a:p>
            <a:endParaRPr lang="en-US" sz="2400" dirty="0"/>
          </a:p>
          <a:p>
            <a:endParaRPr lang="en-US" sz="2400" dirty="0"/>
          </a:p>
          <a:p>
            <a:r>
              <a:rPr lang="en-US" sz="2400" dirty="0"/>
              <a:t>The above two components are equivalent from </a:t>
            </a:r>
            <a:r>
              <a:rPr lang="en-US" sz="2400" dirty="0" err="1"/>
              <a:t>React's</a:t>
            </a:r>
            <a:r>
              <a:rPr lang="en-US" sz="2400" dirty="0"/>
              <a:t> point of view.</a:t>
            </a:r>
          </a:p>
        </p:txBody>
      </p:sp>
      <p:sp>
        <p:nvSpPr>
          <p:cNvPr id="6" name="Rectangle 5"/>
          <p:cNvSpPr>
            <a:spLocks noChangeArrowheads="1"/>
          </p:cNvSpPr>
          <p:nvPr/>
        </p:nvSpPr>
        <p:spPr bwMode="auto">
          <a:xfrm>
            <a:off x="612648" y="2441240"/>
            <a:ext cx="8153400" cy="64807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de-DE" sz="1000" b="1" dirty="0" err="1">
                <a:solidFill>
                  <a:srgbClr val="BF6426"/>
                </a:solidFill>
                <a:latin typeface="Menlo" charset="0"/>
              </a:rPr>
              <a:t>const</a:t>
            </a:r>
            <a:r>
              <a:rPr lang="de-DE" sz="1000" b="1" dirty="0">
                <a:solidFill>
                  <a:srgbClr val="BF6426"/>
                </a:solidFill>
                <a:latin typeface="Menlo" charset="0"/>
              </a:rPr>
              <a:t> </a:t>
            </a:r>
            <a:r>
              <a:rPr lang="de-DE" sz="1000" dirty="0" err="1">
                <a:solidFill>
                  <a:srgbClr val="FEBB5B"/>
                </a:solidFill>
                <a:latin typeface="Menlo" charset="0"/>
              </a:rPr>
              <a:t>HelloWorld</a:t>
            </a:r>
            <a:r>
              <a:rPr lang="de-DE" sz="1000" dirty="0">
                <a:solidFill>
                  <a:srgbClr val="FEBB5B"/>
                </a:solidFill>
                <a:latin typeface="Menlo" charset="0"/>
              </a:rPr>
              <a:t> </a:t>
            </a:r>
            <a:r>
              <a:rPr lang="de-DE" sz="1000" dirty="0">
                <a:solidFill>
                  <a:srgbClr val="99A8BA"/>
                </a:solidFill>
                <a:latin typeface="Menlo" charset="0"/>
              </a:rPr>
              <a:t>= () =&gt; (</a:t>
            </a:r>
          </a:p>
          <a:p>
            <a:r>
              <a:rPr lang="de-DE" sz="1000" dirty="0">
                <a:solidFill>
                  <a:srgbClr val="99A8BA"/>
                </a:solidFill>
                <a:latin typeface="Menlo" charset="0"/>
              </a:rPr>
              <a:t>    </a:t>
            </a:r>
            <a:r>
              <a:rPr lang="de-DE" sz="1000" dirty="0">
                <a:solidFill>
                  <a:srgbClr val="E1B358"/>
                </a:solidFill>
                <a:latin typeface="Menlo" charset="0"/>
              </a:rPr>
              <a:t>&lt;div&gt;</a:t>
            </a:r>
            <a:r>
              <a:rPr lang="de-DE" sz="1000" dirty="0" err="1">
                <a:solidFill>
                  <a:srgbClr val="99A8BA"/>
                </a:solidFill>
                <a:latin typeface="Menlo" charset="0"/>
              </a:rPr>
              <a:t>Hello</a:t>
            </a:r>
            <a:r>
              <a:rPr lang="de-DE" sz="1000" dirty="0">
                <a:solidFill>
                  <a:srgbClr val="99A8BA"/>
                </a:solidFill>
                <a:latin typeface="Menlo" charset="0"/>
              </a:rPr>
              <a:t> </a:t>
            </a:r>
            <a:r>
              <a:rPr lang="de-DE" sz="1000" dirty="0" err="1">
                <a:solidFill>
                  <a:srgbClr val="99A8BA"/>
                </a:solidFill>
                <a:latin typeface="Menlo" charset="0"/>
              </a:rPr>
              <a:t>world</a:t>
            </a:r>
            <a:r>
              <a:rPr lang="de-DE" sz="1000" dirty="0">
                <a:solidFill>
                  <a:srgbClr val="99A8BA"/>
                </a:solidFill>
                <a:latin typeface="Menlo" charset="0"/>
              </a:rPr>
              <a:t>!</a:t>
            </a:r>
            <a:r>
              <a:rPr lang="de-DE" sz="1000" dirty="0">
                <a:solidFill>
                  <a:srgbClr val="E1B358"/>
                </a:solidFill>
                <a:latin typeface="Menlo" charset="0"/>
              </a:rPr>
              <a:t>&lt;/div&gt;</a:t>
            </a:r>
          </a:p>
          <a:p>
            <a:r>
              <a:rPr lang="it-IT" sz="1000" dirty="0">
                <a:solidFill>
                  <a:srgbClr val="99A8BA"/>
                </a:solidFill>
                <a:latin typeface="Menlo" charset="0"/>
              </a:rPr>
              <a:t>)</a:t>
            </a:r>
            <a:r>
              <a:rPr lang="it-IT" sz="1000" dirty="0">
                <a:solidFill>
                  <a:srgbClr val="BF6426"/>
                </a:solidFill>
                <a:latin typeface="Menlo" charset="0"/>
              </a:rPr>
              <a:t>;</a:t>
            </a:r>
          </a:p>
        </p:txBody>
      </p:sp>
      <p:sp>
        <p:nvSpPr>
          <p:cNvPr id="7" name="Rectangle 6"/>
          <p:cNvSpPr>
            <a:spLocks noChangeArrowheads="1"/>
          </p:cNvSpPr>
          <p:nvPr/>
        </p:nvSpPr>
        <p:spPr bwMode="auto">
          <a:xfrm>
            <a:off x="612648" y="4581128"/>
            <a:ext cx="8153400" cy="93610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class </a:t>
            </a:r>
            <a:r>
              <a:rPr lang="en-US" sz="1000" dirty="0">
                <a:solidFill>
                  <a:srgbClr val="99A8BA"/>
                </a:solidFill>
                <a:latin typeface="Menlo" charset="0"/>
              </a:rPr>
              <a:t>HelloWorld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r>
              <a:rPr lang="en-US" sz="1000" dirty="0">
                <a:solidFill>
                  <a:srgbClr val="E1B358"/>
                </a:solidFill>
                <a:latin typeface="Menlo" charset="0"/>
              </a:rPr>
              <a:t>&lt;div&gt;</a:t>
            </a:r>
            <a:r>
              <a:rPr lang="en-US" sz="1000" dirty="0">
                <a:solidFill>
                  <a:srgbClr val="99A8BA"/>
                </a:solidFill>
                <a:latin typeface="Menlo" charset="0"/>
              </a:rPr>
              <a:t>Hello world!</a:t>
            </a:r>
            <a:r>
              <a:rPr lang="en-US" sz="1000" dirty="0">
                <a:solidFill>
                  <a:srgbClr val="E1B358"/>
                </a:solidFill>
                <a:latin typeface="Menlo" charset="0"/>
              </a:rPr>
              <a:t>&lt;/div&gt;</a:t>
            </a:r>
            <a:r>
              <a:rPr lang="en-US" sz="1000" dirty="0">
                <a:solidFill>
                  <a:srgbClr val="99A8BA"/>
                </a:solidFill>
                <a:latin typeface="Menlo" charset="0"/>
              </a:rPr>
              <a:t>)</a:t>
            </a:r>
            <a:r>
              <a:rPr lang="en-US"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p:txBody>
      </p:sp>
    </p:spTree>
    <p:extLst>
      <p:ext uri="{BB962C8B-B14F-4D97-AF65-F5344CB8AC3E}">
        <p14:creationId xmlns:p14="http://schemas.microsoft.com/office/powerpoint/2010/main" val="2759039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 API – HTML5</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11</a:t>
            </a:fld>
            <a:endParaRPr lang="en-US"/>
          </a:p>
        </p:txBody>
      </p:sp>
      <p:sp>
        <p:nvSpPr>
          <p:cNvPr id="5" name="Content Placeholder 4"/>
          <p:cNvSpPr>
            <a:spLocks noGrp="1"/>
          </p:cNvSpPr>
          <p:nvPr>
            <p:ph sz="quarter" idx="1"/>
          </p:nvPr>
        </p:nvSpPr>
        <p:spPr/>
        <p:txBody>
          <a:bodyPr/>
          <a:lstStyle/>
          <a:p>
            <a:r>
              <a:rPr lang="en-US" dirty="0"/>
              <a:t>New APIs</a:t>
            </a:r>
          </a:p>
          <a:p>
            <a:pPr lvl="1"/>
            <a:r>
              <a:rPr lang="en-US" dirty="0" err="1"/>
              <a:t>history.pushState</a:t>
            </a:r>
            <a:endParaRPr lang="en-US" dirty="0"/>
          </a:p>
          <a:p>
            <a:pPr lvl="1"/>
            <a:r>
              <a:rPr lang="en-US" dirty="0" err="1"/>
              <a:t>history.replaceState</a:t>
            </a:r>
            <a:endParaRPr lang="en-US" dirty="0"/>
          </a:p>
          <a:p>
            <a:pPr lvl="1"/>
            <a:r>
              <a:rPr lang="en-US" dirty="0" err="1"/>
              <a:t>window.onpopstate</a:t>
            </a:r>
            <a:endParaRPr lang="en-US" dirty="0"/>
          </a:p>
          <a:p>
            <a:r>
              <a:rPr lang="en-US" dirty="0"/>
              <a:t>The new API allows the developer to programmatically change the URL address</a:t>
            </a:r>
          </a:p>
          <a:p>
            <a:r>
              <a:rPr lang="en-US" dirty="0"/>
              <a:t>No page reload </a:t>
            </a:r>
            <a:r>
              <a:rPr lang="en-US" dirty="0">
                <a:sym typeface="Wingdings" panose="05000000000000000000" pitchFamily="2" charset="2"/>
              </a:rPr>
              <a:t></a:t>
            </a:r>
            <a:endParaRPr lang="en-US" dirty="0"/>
          </a:p>
          <a:p>
            <a:r>
              <a:rPr lang="en-US" dirty="0"/>
              <a:t>IE10+, Good browser support</a:t>
            </a:r>
          </a:p>
        </p:txBody>
      </p:sp>
    </p:spTree>
    <p:extLst>
      <p:ext uri="{BB962C8B-B14F-4D97-AF65-F5344CB8AC3E}">
        <p14:creationId xmlns:p14="http://schemas.microsoft.com/office/powerpoint/2010/main" val="146476438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Rendering a Component</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110</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000" dirty="0"/>
              <a:t>When React sees an element representing a user-defined component, it passes JSX attributes to this component as a single object. We call this object "props". </a:t>
            </a:r>
          </a:p>
          <a:p>
            <a:r>
              <a:rPr lang="en-US" sz="2000" dirty="0"/>
              <a:t>For example, this code renders "Hello, Itay" on the page:</a:t>
            </a:r>
          </a:p>
          <a:p>
            <a:endParaRPr lang="en-US" sz="2000" dirty="0"/>
          </a:p>
          <a:p>
            <a:endParaRPr lang="en-US" sz="2000" dirty="0"/>
          </a:p>
          <a:p>
            <a:endParaRPr lang="en-US" sz="2000" dirty="0"/>
          </a:p>
          <a:p>
            <a:endParaRPr lang="en-US" sz="2000" dirty="0"/>
          </a:p>
          <a:p>
            <a:r>
              <a:rPr lang="en-US" sz="2000" dirty="0"/>
              <a:t>But, what is JSX Really? Find out on the next few slides.</a:t>
            </a:r>
          </a:p>
        </p:txBody>
      </p:sp>
      <p:sp>
        <p:nvSpPr>
          <p:cNvPr id="7" name="Rectangle 6"/>
          <p:cNvSpPr>
            <a:spLocks noChangeArrowheads="1"/>
          </p:cNvSpPr>
          <p:nvPr/>
        </p:nvSpPr>
        <p:spPr bwMode="auto">
          <a:xfrm>
            <a:off x="612648" y="3089312"/>
            <a:ext cx="8153400" cy="141980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FEBB5B"/>
                </a:solidFill>
                <a:latin typeface="Menlo" charset="0"/>
              </a:rPr>
              <a:t>HelloWorld </a:t>
            </a:r>
            <a:r>
              <a:rPr lang="en-US" sz="1000" dirty="0">
                <a:solidFill>
                  <a:srgbClr val="99A8BA"/>
                </a:solidFill>
                <a:latin typeface="Menlo" charset="0"/>
              </a:rPr>
              <a:t>= (props) =&gt; (</a:t>
            </a:r>
          </a:p>
          <a:p>
            <a:r>
              <a:rPr lang="en-US" sz="1000" dirty="0">
                <a:solidFill>
                  <a:srgbClr val="99A8BA"/>
                </a:solidFill>
                <a:latin typeface="Menlo" charset="0"/>
              </a:rPr>
              <a:t>    </a:t>
            </a:r>
            <a:r>
              <a:rPr lang="en-US" sz="1000" dirty="0">
                <a:solidFill>
                  <a:srgbClr val="E1B358"/>
                </a:solidFill>
                <a:latin typeface="Menlo" charset="0"/>
              </a:rPr>
              <a:t>&lt;div&gt;</a:t>
            </a:r>
            <a:r>
              <a:rPr lang="en-US" sz="1000" dirty="0">
                <a:solidFill>
                  <a:srgbClr val="99A8BA"/>
                </a:solidFill>
                <a:latin typeface="Menlo" charset="0"/>
              </a:rPr>
              <a:t>Hello, {</a:t>
            </a:r>
            <a:r>
              <a:rPr lang="en-US" sz="1000" dirty="0" err="1">
                <a:solidFill>
                  <a:srgbClr val="99A8BA"/>
                </a:solidFill>
                <a:latin typeface="Menlo" charset="0"/>
              </a:rPr>
              <a:t>props.name</a:t>
            </a:r>
            <a:r>
              <a:rPr lang="en-US" sz="1000" dirty="0">
                <a:solidFill>
                  <a:srgbClr val="99A8BA"/>
                </a:solidFill>
                <a:latin typeface="Menlo" charset="0"/>
              </a:rPr>
              <a:t>}</a:t>
            </a:r>
            <a:r>
              <a:rPr lang="en-US" sz="1000" dirty="0">
                <a:solidFill>
                  <a:srgbClr val="E1B358"/>
                </a:solidFill>
                <a:latin typeface="Menlo" charset="0"/>
              </a:rPr>
              <a:t>&lt;/div&gt;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b="1" dirty="0" err="1">
                <a:solidFill>
                  <a:srgbClr val="BF6426"/>
                </a:solidFill>
                <a:latin typeface="Menlo" charset="0"/>
              </a:rPr>
              <a:t>const</a:t>
            </a:r>
            <a:r>
              <a:rPr lang="it-IT" sz="1000" b="1" dirty="0">
                <a:solidFill>
                  <a:srgbClr val="BF6426"/>
                </a:solidFill>
                <a:latin typeface="Menlo" charset="0"/>
              </a:rPr>
              <a:t> </a:t>
            </a:r>
            <a:r>
              <a:rPr lang="it-IT" sz="1000" dirty="0" err="1">
                <a:solidFill>
                  <a:srgbClr val="99A8BA"/>
                </a:solidFill>
                <a:latin typeface="Menlo" charset="0"/>
              </a:rPr>
              <a:t>element</a:t>
            </a:r>
            <a:r>
              <a:rPr lang="it-IT" sz="1000" dirty="0">
                <a:solidFill>
                  <a:srgbClr val="99A8BA"/>
                </a:solidFill>
                <a:latin typeface="Menlo" charset="0"/>
              </a:rPr>
              <a:t> = </a:t>
            </a:r>
            <a:r>
              <a:rPr lang="it-IT" sz="1000" dirty="0">
                <a:solidFill>
                  <a:srgbClr val="E1B358"/>
                </a:solidFill>
                <a:latin typeface="Menlo" charset="0"/>
              </a:rPr>
              <a:t>&lt;</a:t>
            </a:r>
            <a:r>
              <a:rPr lang="it-IT" sz="1000" dirty="0" err="1">
                <a:solidFill>
                  <a:srgbClr val="E1B358"/>
                </a:solidFill>
                <a:latin typeface="Menlo" charset="0"/>
              </a:rPr>
              <a:t>HelloWorld</a:t>
            </a:r>
            <a:r>
              <a:rPr lang="it-IT" sz="1000" dirty="0">
                <a:solidFill>
                  <a:srgbClr val="E1B358"/>
                </a:solidFill>
                <a:latin typeface="Menlo" charset="0"/>
              </a:rPr>
              <a:t> </a:t>
            </a:r>
            <a:r>
              <a:rPr lang="it-IT" sz="1000" dirty="0" err="1">
                <a:solidFill>
                  <a:srgbClr val="ACACAC"/>
                </a:solidFill>
                <a:latin typeface="Menlo" charset="0"/>
              </a:rPr>
              <a:t>name</a:t>
            </a:r>
            <a:r>
              <a:rPr lang="it-IT" sz="1000" dirty="0">
                <a:solidFill>
                  <a:srgbClr val="587647"/>
                </a:solidFill>
                <a:latin typeface="Menlo" charset="0"/>
              </a:rPr>
              <a:t>="Itay"</a:t>
            </a:r>
            <a:r>
              <a:rPr lang="it-IT" sz="1000" dirty="0">
                <a:solidFill>
                  <a:srgbClr val="E1B358"/>
                </a:solidFill>
                <a:latin typeface="Menlo" charset="0"/>
              </a:rPr>
              <a:t>/&gt;</a:t>
            </a:r>
            <a:r>
              <a:rPr lang="it-IT" sz="1000" dirty="0">
                <a:solidFill>
                  <a:srgbClr val="BF6426"/>
                </a:solidFill>
                <a:latin typeface="Menlo" charset="0"/>
              </a:rPr>
              <a:t>;</a:t>
            </a:r>
          </a:p>
          <a:p>
            <a:endParaRPr lang="it-IT" sz="1000" dirty="0">
              <a:solidFill>
                <a:srgbClr val="BF6426"/>
              </a:solidFill>
              <a:latin typeface="Menlo" charset="0"/>
            </a:endParaRPr>
          </a:p>
          <a:p>
            <a:r>
              <a:rPr lang="it-IT" sz="1000" dirty="0" err="1">
                <a:solidFill>
                  <a:srgbClr val="99A8BA"/>
                </a:solidFill>
                <a:latin typeface="Menlo" charset="0"/>
              </a:rPr>
              <a:t>ReactDOM.render</a:t>
            </a:r>
            <a:r>
              <a:rPr lang="it-IT" sz="1000" dirty="0">
                <a:solidFill>
                  <a:srgbClr val="99A8BA"/>
                </a:solidFill>
                <a:latin typeface="Menlo" charset="0"/>
              </a:rPr>
              <a:t>(</a:t>
            </a:r>
            <a:r>
              <a:rPr lang="it-IT" sz="1000" dirty="0" err="1">
                <a:solidFill>
                  <a:srgbClr val="99A8BA"/>
                </a:solidFill>
                <a:latin typeface="Menlo" charset="0"/>
              </a:rPr>
              <a:t>element</a:t>
            </a:r>
            <a:r>
              <a:rPr lang="it-IT" sz="1000" dirty="0">
                <a:solidFill>
                  <a:srgbClr val="BF6426"/>
                </a:solidFill>
                <a:latin typeface="Menlo" charset="0"/>
              </a:rPr>
              <a:t>, </a:t>
            </a:r>
            <a:r>
              <a:rPr lang="it-IT" sz="1000" dirty="0" err="1">
                <a:solidFill>
                  <a:srgbClr val="85609A"/>
                </a:solidFill>
                <a:latin typeface="Menlo" charset="0"/>
              </a:rPr>
              <a:t>document</a:t>
            </a:r>
            <a:r>
              <a:rPr lang="it-IT" sz="1000" dirty="0" err="1">
                <a:solidFill>
                  <a:srgbClr val="99A8BA"/>
                </a:solidFill>
                <a:latin typeface="Menlo" charset="0"/>
              </a:rPr>
              <a:t>.</a:t>
            </a:r>
            <a:r>
              <a:rPr lang="it-IT" sz="1000" dirty="0" err="1">
                <a:solidFill>
                  <a:srgbClr val="85609A"/>
                </a:solidFill>
                <a:latin typeface="Menlo" charset="0"/>
              </a:rPr>
              <a:t>body</a:t>
            </a:r>
            <a:r>
              <a:rPr lang="it-IT" sz="1000" dirty="0">
                <a:solidFill>
                  <a:srgbClr val="99A8BA"/>
                </a:solidFill>
                <a:latin typeface="Menlo" charset="0"/>
              </a:rPr>
              <a:t>)</a:t>
            </a:r>
            <a:r>
              <a:rPr lang="it-IT" sz="1000" dirty="0">
                <a:solidFill>
                  <a:srgbClr val="BF6426"/>
                </a:solidFill>
                <a:latin typeface="Menlo" charset="0"/>
              </a:rPr>
              <a:t>;</a:t>
            </a:r>
          </a:p>
        </p:txBody>
      </p:sp>
    </p:spTree>
    <p:extLst>
      <p:ext uri="{BB962C8B-B14F-4D97-AF65-F5344CB8AC3E}">
        <p14:creationId xmlns:p14="http://schemas.microsoft.com/office/powerpoint/2010/main" val="60648569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Lifecycle hooks</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111</a:t>
            </a:fld>
            <a:endParaRPr lang="en-US"/>
          </a:p>
        </p:txBody>
      </p:sp>
      <p:sp>
        <p:nvSpPr>
          <p:cNvPr id="5" name="Content Placeholder 4"/>
          <p:cNvSpPr>
            <a:spLocks noGrp="1"/>
          </p:cNvSpPr>
          <p:nvPr>
            <p:ph sz="quarter" idx="1"/>
          </p:nvPr>
        </p:nvSpPr>
        <p:spPr>
          <a:xfrm>
            <a:off x="612648" y="1597496"/>
            <a:ext cx="8153400" cy="4855840"/>
          </a:xfrm>
        </p:spPr>
        <p:txBody>
          <a:bodyPr>
            <a:normAutofit fontScale="92500" lnSpcReduction="20000"/>
          </a:bodyPr>
          <a:lstStyle/>
          <a:p>
            <a:r>
              <a:rPr lang="en-US" sz="2200" dirty="0" err="1"/>
              <a:t>componentWillMount</a:t>
            </a:r>
            <a:r>
              <a:rPr lang="en-US" sz="2200" dirty="0"/>
              <a:t>()</a:t>
            </a:r>
          </a:p>
          <a:p>
            <a:pPr lvl="1"/>
            <a:r>
              <a:rPr lang="en-US" sz="1800" dirty="0"/>
              <a:t>Invoked immediately before mounting occurs. It is called before render().</a:t>
            </a:r>
          </a:p>
          <a:p>
            <a:r>
              <a:rPr lang="en-US" sz="2200" dirty="0" err="1"/>
              <a:t>componentDidMount</a:t>
            </a:r>
            <a:r>
              <a:rPr lang="en-US" sz="2200" dirty="0"/>
              <a:t>()</a:t>
            </a:r>
          </a:p>
          <a:p>
            <a:pPr lvl="1"/>
            <a:r>
              <a:rPr lang="en-US" sz="1800" dirty="0"/>
              <a:t>Invoked immediately after a component is mounted. Initialization that requires DOM nodes should go here.</a:t>
            </a:r>
          </a:p>
          <a:p>
            <a:r>
              <a:rPr lang="en-US" sz="2200" dirty="0" err="1"/>
              <a:t>shouldComponentUpdate</a:t>
            </a:r>
            <a:r>
              <a:rPr lang="en-US" sz="2200" dirty="0"/>
              <a:t>()</a:t>
            </a:r>
          </a:p>
          <a:p>
            <a:pPr lvl="1"/>
            <a:r>
              <a:rPr lang="en-US" sz="1800" dirty="0"/>
              <a:t>Use </a:t>
            </a:r>
            <a:r>
              <a:rPr lang="en-US" sz="1800" dirty="0" err="1"/>
              <a:t>shouldComponentUpdate</a:t>
            </a:r>
            <a:r>
              <a:rPr lang="en-US" sz="1800" dirty="0"/>
              <a:t>() to let React know if a component's output is not affected by the current change in state or props.</a:t>
            </a:r>
          </a:p>
          <a:p>
            <a:r>
              <a:rPr lang="en-US" sz="2200" dirty="0" err="1"/>
              <a:t>componentWillUpdate</a:t>
            </a:r>
            <a:r>
              <a:rPr lang="en-US" sz="2200" dirty="0"/>
              <a:t>()</a:t>
            </a:r>
          </a:p>
          <a:p>
            <a:pPr lvl="1"/>
            <a:r>
              <a:rPr lang="en-US" sz="1800" dirty="0"/>
              <a:t>Invoked immediately before rendering when new props or state are being received.</a:t>
            </a:r>
            <a:endParaRPr lang="en-US" sz="1900" dirty="0"/>
          </a:p>
          <a:p>
            <a:r>
              <a:rPr lang="en-US" sz="2200" dirty="0" err="1"/>
              <a:t>componentDidUpdate</a:t>
            </a:r>
            <a:r>
              <a:rPr lang="en-US" sz="2200" dirty="0"/>
              <a:t>()</a:t>
            </a:r>
          </a:p>
          <a:p>
            <a:pPr lvl="1"/>
            <a:r>
              <a:rPr lang="en-US" sz="1800" dirty="0"/>
              <a:t>Invoked immediately after updating occurs.</a:t>
            </a:r>
            <a:endParaRPr lang="en-US" sz="1900" dirty="0"/>
          </a:p>
          <a:p>
            <a:r>
              <a:rPr lang="en-US" sz="2200" dirty="0" err="1"/>
              <a:t>componentWillReceiveProps</a:t>
            </a:r>
            <a:r>
              <a:rPr lang="en-US" sz="2200" dirty="0"/>
              <a:t>()</a:t>
            </a:r>
          </a:p>
          <a:p>
            <a:pPr lvl="1"/>
            <a:r>
              <a:rPr lang="en-US" sz="1700" dirty="0"/>
              <a:t>Invoked before a mounted component receives new props. </a:t>
            </a:r>
            <a:endParaRPr lang="en-US" sz="1900" dirty="0"/>
          </a:p>
          <a:p>
            <a:r>
              <a:rPr lang="en-US" sz="2200" dirty="0" err="1"/>
              <a:t>componentWillUnmount</a:t>
            </a:r>
            <a:r>
              <a:rPr lang="en-US" sz="2200" dirty="0"/>
              <a:t>()</a:t>
            </a:r>
          </a:p>
          <a:p>
            <a:pPr lvl="1"/>
            <a:r>
              <a:rPr lang="en-US" sz="1700" dirty="0"/>
              <a:t>invoked immediately before a component is unmounted and destroyed.</a:t>
            </a:r>
            <a:endParaRPr lang="en-US" sz="1900" dirty="0"/>
          </a:p>
          <a:p>
            <a:endParaRPr lang="en-US" sz="2200" dirty="0"/>
          </a:p>
        </p:txBody>
      </p:sp>
    </p:spTree>
    <p:extLst>
      <p:ext uri="{BB962C8B-B14F-4D97-AF65-F5344CB8AC3E}">
        <p14:creationId xmlns:p14="http://schemas.microsoft.com/office/powerpoint/2010/main" val="201574443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Introduction to JSX</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112</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JSX is a syntax extension to JavaScript. It is recommend to be used with React to describe what the UI should look like. </a:t>
            </a:r>
          </a:p>
          <a:p>
            <a:r>
              <a:rPr lang="en-US" sz="2400" dirty="0"/>
              <a:t>JSX may remind you of a template language, but it comes with the full power of JavaScript. JSX produces React "elements". </a:t>
            </a:r>
          </a:p>
          <a:p>
            <a:r>
              <a:rPr lang="en-US" sz="2400" dirty="0"/>
              <a:t>You can embed any JS expression in JSX by wrapping it in curly braces:</a:t>
            </a:r>
          </a:p>
          <a:p>
            <a:endParaRPr lang="en-US" sz="2400" dirty="0"/>
          </a:p>
        </p:txBody>
      </p:sp>
      <p:sp>
        <p:nvSpPr>
          <p:cNvPr id="7" name="Rectangle 6"/>
          <p:cNvSpPr>
            <a:spLocks noChangeArrowheads="1"/>
          </p:cNvSpPr>
          <p:nvPr/>
        </p:nvSpPr>
        <p:spPr bwMode="auto">
          <a:xfrm>
            <a:off x="611754" y="4149080"/>
            <a:ext cx="8154294" cy="1830149"/>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function </a:t>
            </a:r>
            <a:r>
              <a:rPr lang="en-US" sz="1000" dirty="0" err="1">
                <a:solidFill>
                  <a:srgbClr val="FEBB5B"/>
                </a:solidFill>
                <a:latin typeface="Menlo" charset="0"/>
              </a:rPr>
              <a:t>sayHello</a:t>
            </a:r>
            <a:r>
              <a:rPr lang="en-US" sz="1000" dirty="0">
                <a:solidFill>
                  <a:srgbClr val="99A8BA"/>
                </a:solidFill>
                <a:latin typeface="Menlo" charset="0"/>
              </a:rPr>
              <a:t>(name)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587647"/>
                </a:solidFill>
                <a:latin typeface="Menlo" charset="0"/>
              </a:rPr>
              <a:t>'Hello, ' </a:t>
            </a:r>
            <a:r>
              <a:rPr lang="en-US" sz="1000" dirty="0">
                <a:solidFill>
                  <a:srgbClr val="99A8BA"/>
                </a:solidFill>
                <a:latin typeface="Menlo" charset="0"/>
              </a:rPr>
              <a:t>+ name</a:t>
            </a:r>
            <a:r>
              <a:rPr lang="en-US" sz="1000" dirty="0">
                <a:solidFill>
                  <a:srgbClr val="BF6426"/>
                </a:solidFill>
                <a:latin typeface="Menlo" charset="0"/>
              </a:rPr>
              <a:t>;</a:t>
            </a:r>
          </a:p>
          <a:p>
            <a:r>
              <a:rPr lang="en-US" sz="1000" dirty="0">
                <a:solidFill>
                  <a:srgbClr val="99A8BA"/>
                </a:solidFill>
                <a:latin typeface="Menlo" charset="0"/>
              </a:rPr>
              <a:t>}</a:t>
            </a:r>
          </a:p>
          <a:p>
            <a:endParaRPr lang="en-US" sz="1000" dirty="0">
              <a:solidFill>
                <a:srgbClr val="99A8BA"/>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name = </a:t>
            </a:r>
            <a:r>
              <a:rPr lang="en-US" sz="1000" dirty="0">
                <a:solidFill>
                  <a:srgbClr val="587647"/>
                </a:solidFill>
                <a:latin typeface="Menlo" charset="0"/>
              </a:rPr>
              <a:t>'Itay'</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p>
          <a:p>
            <a:r>
              <a:rPr lang="en-US" sz="1000" dirty="0">
                <a:solidFill>
                  <a:srgbClr val="99A8BA"/>
                </a:solidFill>
                <a:latin typeface="Menlo" charset="0"/>
              </a:rPr>
              <a:t>    </a:t>
            </a:r>
            <a:r>
              <a:rPr lang="en-US" sz="1000" dirty="0">
                <a:solidFill>
                  <a:srgbClr val="E1B358"/>
                </a:solidFill>
                <a:latin typeface="Menlo" charset="0"/>
              </a:rPr>
              <a:t>&lt;h1&gt;</a:t>
            </a:r>
            <a:r>
              <a:rPr lang="en-US" sz="1000" dirty="0">
                <a:solidFill>
                  <a:srgbClr val="99A8BA"/>
                </a:solidFill>
                <a:latin typeface="Menlo" charset="0"/>
              </a:rPr>
              <a:t>{</a:t>
            </a:r>
            <a:r>
              <a:rPr lang="en-US" sz="1000" dirty="0" err="1">
                <a:solidFill>
                  <a:srgbClr val="FEBB5B"/>
                </a:solidFill>
                <a:latin typeface="Menlo" charset="0"/>
              </a:rPr>
              <a:t>sayHello</a:t>
            </a:r>
            <a:r>
              <a:rPr lang="en-US" sz="1000" dirty="0">
                <a:solidFill>
                  <a:srgbClr val="99A8BA"/>
                </a:solidFill>
                <a:latin typeface="Menlo" charset="0"/>
              </a:rPr>
              <a:t>(name)}</a:t>
            </a:r>
            <a:r>
              <a:rPr lang="en-US" sz="1000" dirty="0">
                <a:solidFill>
                  <a:srgbClr val="E1B358"/>
                </a:solidFill>
                <a:latin typeface="Menlo" charset="0"/>
              </a:rPr>
              <a:t>&lt;/h1&gt;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dirty="0" err="1">
                <a:solidFill>
                  <a:srgbClr val="99A8BA"/>
                </a:solidFill>
                <a:latin typeface="Menlo" charset="0"/>
              </a:rPr>
              <a:t>ReactDOM.render</a:t>
            </a:r>
            <a:r>
              <a:rPr lang="it-IT" sz="1000" dirty="0">
                <a:solidFill>
                  <a:srgbClr val="99A8BA"/>
                </a:solidFill>
                <a:latin typeface="Menlo" charset="0"/>
              </a:rPr>
              <a:t>(</a:t>
            </a:r>
            <a:r>
              <a:rPr lang="it-IT" sz="1000" dirty="0" err="1">
                <a:solidFill>
                  <a:srgbClr val="99A8BA"/>
                </a:solidFill>
                <a:latin typeface="Menlo" charset="0"/>
              </a:rPr>
              <a:t>element</a:t>
            </a:r>
            <a:r>
              <a:rPr lang="it-IT" sz="1000" dirty="0">
                <a:solidFill>
                  <a:srgbClr val="BF6426"/>
                </a:solidFill>
                <a:latin typeface="Menlo" charset="0"/>
              </a:rPr>
              <a:t>, </a:t>
            </a:r>
            <a:r>
              <a:rPr lang="it-IT" sz="1000" dirty="0" err="1">
                <a:solidFill>
                  <a:srgbClr val="85609A"/>
                </a:solidFill>
                <a:latin typeface="Menlo" charset="0"/>
              </a:rPr>
              <a:t>document</a:t>
            </a:r>
            <a:r>
              <a:rPr lang="it-IT" sz="1000" dirty="0" err="1">
                <a:solidFill>
                  <a:srgbClr val="99A8BA"/>
                </a:solidFill>
                <a:latin typeface="Menlo" charset="0"/>
              </a:rPr>
              <a:t>.</a:t>
            </a:r>
            <a:r>
              <a:rPr lang="it-IT" sz="1000" dirty="0" err="1">
                <a:solidFill>
                  <a:srgbClr val="85609A"/>
                </a:solidFill>
                <a:latin typeface="Menlo" charset="0"/>
              </a:rPr>
              <a:t>body</a:t>
            </a:r>
            <a:r>
              <a:rPr lang="it-IT" sz="1000" dirty="0">
                <a:solidFill>
                  <a:srgbClr val="99A8BA"/>
                </a:solidFill>
                <a:latin typeface="Menlo" charset="0"/>
              </a:rPr>
              <a:t>)</a:t>
            </a:r>
            <a:r>
              <a:rPr lang="it-IT" sz="1000" dirty="0">
                <a:solidFill>
                  <a:srgbClr val="BF6426"/>
                </a:solidFill>
                <a:latin typeface="Menlo" charset="0"/>
              </a:rPr>
              <a:t>;</a:t>
            </a:r>
          </a:p>
        </p:txBody>
      </p:sp>
    </p:spTree>
    <p:extLst>
      <p:ext uri="{BB962C8B-B14F-4D97-AF65-F5344CB8AC3E}">
        <p14:creationId xmlns:p14="http://schemas.microsoft.com/office/powerpoint/2010/main" val="328821799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Introduction to JSX</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113</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After compilation, JSX expressions become regular JavaScript objects. This means that you can use JSX inside of an if statements and for loops, assign it to variables, accept it as arguments, and return it from functions:</a:t>
            </a:r>
          </a:p>
          <a:p>
            <a:endParaRPr lang="en-US" sz="2400" dirty="0"/>
          </a:p>
          <a:p>
            <a:endParaRPr lang="en-US" sz="2400" dirty="0"/>
          </a:p>
          <a:p>
            <a:endParaRPr lang="en-US" sz="2400" dirty="0"/>
          </a:p>
          <a:p>
            <a:endParaRPr lang="en-US" sz="2400" dirty="0"/>
          </a:p>
        </p:txBody>
      </p:sp>
      <p:sp>
        <p:nvSpPr>
          <p:cNvPr id="7" name="Rectangle 6"/>
          <p:cNvSpPr>
            <a:spLocks noChangeArrowheads="1"/>
          </p:cNvSpPr>
          <p:nvPr/>
        </p:nvSpPr>
        <p:spPr bwMode="auto">
          <a:xfrm>
            <a:off x="601184" y="3284984"/>
            <a:ext cx="8154294" cy="195986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function </a:t>
            </a:r>
            <a:r>
              <a:rPr lang="en-US" sz="1000" dirty="0" err="1">
                <a:solidFill>
                  <a:srgbClr val="99A8BA"/>
                </a:solidFill>
                <a:latin typeface="Menlo" charset="0"/>
              </a:rPr>
              <a:t>GetGreeting</a:t>
            </a:r>
            <a:r>
              <a:rPr lang="en-US" sz="1000" dirty="0">
                <a:solidFill>
                  <a:srgbClr val="99A8BA"/>
                </a:solidFill>
                <a:latin typeface="Menlo" charset="0"/>
              </a:rPr>
              <a:t>(name) {</a:t>
            </a:r>
          </a:p>
          <a:p>
            <a:r>
              <a:rPr lang="it-IT" sz="1000" dirty="0">
                <a:solidFill>
                  <a:srgbClr val="99A8BA"/>
                </a:solidFill>
                <a:latin typeface="Menlo" charset="0"/>
              </a:rPr>
              <a:t>    </a:t>
            </a:r>
            <a:r>
              <a:rPr lang="it-IT" sz="1000" b="1" dirty="0" err="1">
                <a:solidFill>
                  <a:srgbClr val="BF6426"/>
                </a:solidFill>
                <a:latin typeface="Menlo" charset="0"/>
              </a:rPr>
              <a:t>if</a:t>
            </a:r>
            <a:r>
              <a:rPr lang="it-IT" sz="1000" dirty="0">
                <a:solidFill>
                  <a:srgbClr val="99A8BA"/>
                </a:solidFill>
                <a:latin typeface="Menlo" charset="0"/>
              </a:rPr>
              <a:t>(</a:t>
            </a:r>
            <a:r>
              <a:rPr lang="it-IT" sz="1000" dirty="0" err="1">
                <a:solidFill>
                  <a:srgbClr val="99A8BA"/>
                </a:solidFill>
                <a:latin typeface="Menlo" charset="0"/>
              </a:rPr>
              <a:t>name</a:t>
            </a:r>
            <a:r>
              <a:rPr lang="it-IT" sz="1000" dirty="0">
                <a:solidFill>
                  <a:srgbClr val="99A8BA"/>
                </a:solidFill>
                <a:latin typeface="Menlo" charset="0"/>
              </a:rPr>
              <a:t> === </a:t>
            </a:r>
            <a:r>
              <a:rPr lang="it-IT" sz="1000" dirty="0">
                <a:solidFill>
                  <a:srgbClr val="587647"/>
                </a:solidFill>
                <a:latin typeface="Menlo" charset="0"/>
              </a:rPr>
              <a:t>'Itay'</a:t>
            </a:r>
            <a:r>
              <a:rPr lang="it-IT"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E1B358"/>
                </a:solidFill>
                <a:latin typeface="Menlo" charset="0"/>
              </a:rPr>
              <a:t>&lt;h1&gt;</a:t>
            </a:r>
            <a:r>
              <a:rPr lang="en-US" sz="1000" dirty="0">
                <a:solidFill>
                  <a:srgbClr val="99A8BA"/>
                </a:solidFill>
                <a:latin typeface="Menlo" charset="0"/>
              </a:rPr>
              <a:t>Hello, Itay!</a:t>
            </a:r>
            <a:r>
              <a:rPr lang="en-US" sz="1000" dirty="0">
                <a:solidFill>
                  <a:srgbClr val="E1B358"/>
                </a:solidFill>
                <a:latin typeface="Menlo" charset="0"/>
              </a:rPr>
              <a:t>&lt;/h1&gt;</a:t>
            </a:r>
            <a:r>
              <a:rPr lang="en-US"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    </a:t>
            </a:r>
            <a:r>
              <a:rPr lang="de-DE" sz="1000" b="1" dirty="0" err="1">
                <a:solidFill>
                  <a:srgbClr val="BF6426"/>
                </a:solidFill>
                <a:latin typeface="Menlo" charset="0"/>
              </a:rPr>
              <a:t>return</a:t>
            </a:r>
            <a:r>
              <a:rPr lang="de-DE" sz="1000" b="1" dirty="0">
                <a:solidFill>
                  <a:srgbClr val="BF6426"/>
                </a:solidFill>
                <a:latin typeface="Menlo" charset="0"/>
              </a:rPr>
              <a:t> </a:t>
            </a:r>
            <a:r>
              <a:rPr lang="de-DE" sz="1000" dirty="0">
                <a:solidFill>
                  <a:srgbClr val="E1B358"/>
                </a:solidFill>
                <a:latin typeface="Menlo" charset="0"/>
              </a:rPr>
              <a:t>&lt;h1&gt;</a:t>
            </a:r>
            <a:r>
              <a:rPr lang="de-DE" sz="1000" dirty="0" err="1">
                <a:solidFill>
                  <a:srgbClr val="99A8BA"/>
                </a:solidFill>
                <a:latin typeface="Menlo" charset="0"/>
              </a:rPr>
              <a:t>Hello</a:t>
            </a:r>
            <a:r>
              <a:rPr lang="de-DE" sz="1000" dirty="0">
                <a:solidFill>
                  <a:srgbClr val="99A8BA"/>
                </a:solidFill>
                <a:latin typeface="Menlo" charset="0"/>
              </a:rPr>
              <a:t>, </a:t>
            </a:r>
            <a:r>
              <a:rPr lang="de-DE" sz="1000" dirty="0" err="1">
                <a:solidFill>
                  <a:srgbClr val="99A8BA"/>
                </a:solidFill>
                <a:latin typeface="Menlo" charset="0"/>
              </a:rPr>
              <a:t>Stranger</a:t>
            </a:r>
            <a:r>
              <a:rPr lang="de-DE" sz="1000" dirty="0">
                <a:solidFill>
                  <a:srgbClr val="99A8BA"/>
                </a:solidFill>
                <a:latin typeface="Menlo" charset="0"/>
              </a:rPr>
              <a:t>.</a:t>
            </a:r>
            <a:r>
              <a:rPr lang="de-DE" sz="1000" dirty="0">
                <a:solidFill>
                  <a:srgbClr val="E1B358"/>
                </a:solidFill>
                <a:latin typeface="Menlo" charset="0"/>
              </a:rPr>
              <a:t>&lt;/h1&gt;</a:t>
            </a:r>
            <a:r>
              <a:rPr lang="de-DE" sz="1000" dirty="0">
                <a:solidFill>
                  <a:srgbClr val="BF6426"/>
                </a:solidFill>
                <a:latin typeface="Menlo" charset="0"/>
              </a:rPr>
              <a:t>;</a:t>
            </a:r>
          </a:p>
          <a:p>
            <a:r>
              <a:rPr lang="de-DE" sz="1000" dirty="0">
                <a:solidFill>
                  <a:srgbClr val="99A8BA"/>
                </a:solidFill>
                <a:latin typeface="Menlo" charset="0"/>
              </a:rPr>
              <a:t>}</a:t>
            </a:r>
          </a:p>
          <a:p>
            <a:endParaRPr lang="de-DE" sz="1000" dirty="0">
              <a:solidFill>
                <a:srgbClr val="99A8BA"/>
              </a:solidFill>
              <a:latin typeface="Menlo" charset="0"/>
            </a:endParaRPr>
          </a:p>
          <a:p>
            <a:r>
              <a:rPr lang="de-DE" sz="1000" b="1" dirty="0" err="1">
                <a:solidFill>
                  <a:srgbClr val="BF6426"/>
                </a:solidFill>
                <a:latin typeface="Menlo" charset="0"/>
              </a:rPr>
              <a:t>const</a:t>
            </a:r>
            <a:r>
              <a:rPr lang="de-DE" sz="1000" b="1" dirty="0">
                <a:solidFill>
                  <a:srgbClr val="BF6426"/>
                </a:solidFill>
                <a:latin typeface="Menlo" charset="0"/>
              </a:rPr>
              <a:t> </a:t>
            </a:r>
            <a:r>
              <a:rPr lang="de-DE" sz="1000" dirty="0" err="1">
                <a:solidFill>
                  <a:srgbClr val="99A8BA"/>
                </a:solidFill>
                <a:latin typeface="Menlo" charset="0"/>
              </a:rPr>
              <a:t>element</a:t>
            </a:r>
            <a:r>
              <a:rPr lang="de-DE" sz="1000" dirty="0">
                <a:solidFill>
                  <a:srgbClr val="99A8BA"/>
                </a:solidFill>
                <a:latin typeface="Menlo" charset="0"/>
              </a:rPr>
              <a:t> = </a:t>
            </a:r>
            <a:r>
              <a:rPr lang="de-DE" sz="1000" dirty="0">
                <a:solidFill>
                  <a:srgbClr val="E1B358"/>
                </a:solidFill>
                <a:latin typeface="Menlo" charset="0"/>
              </a:rPr>
              <a:t>&lt;</a:t>
            </a:r>
            <a:r>
              <a:rPr lang="de-DE" sz="1000" dirty="0" err="1">
                <a:solidFill>
                  <a:srgbClr val="E1B358"/>
                </a:solidFill>
                <a:latin typeface="Menlo" charset="0"/>
              </a:rPr>
              <a:t>GetGreeting</a:t>
            </a:r>
            <a:r>
              <a:rPr lang="de-DE" sz="1000" dirty="0">
                <a:solidFill>
                  <a:srgbClr val="E1B358"/>
                </a:solidFill>
                <a:latin typeface="Menlo" charset="0"/>
              </a:rPr>
              <a:t> </a:t>
            </a:r>
            <a:r>
              <a:rPr lang="de-DE" sz="1000" dirty="0" err="1">
                <a:solidFill>
                  <a:srgbClr val="ACACAC"/>
                </a:solidFill>
                <a:latin typeface="Menlo" charset="0"/>
              </a:rPr>
              <a:t>name</a:t>
            </a:r>
            <a:r>
              <a:rPr lang="de-DE" sz="1000" dirty="0">
                <a:solidFill>
                  <a:srgbClr val="587647"/>
                </a:solidFill>
                <a:latin typeface="Menlo" charset="0"/>
              </a:rPr>
              <a:t>="Itay"</a:t>
            </a:r>
            <a:r>
              <a:rPr lang="de-DE" sz="1000" dirty="0">
                <a:solidFill>
                  <a:srgbClr val="E1B358"/>
                </a:solidFill>
                <a:latin typeface="Menlo" charset="0"/>
              </a:rPr>
              <a:t>/&gt;</a:t>
            </a:r>
            <a:r>
              <a:rPr lang="de-DE" sz="1000" dirty="0">
                <a:solidFill>
                  <a:srgbClr val="BF6426"/>
                </a:solidFill>
                <a:latin typeface="Menlo" charset="0"/>
              </a:rPr>
              <a:t>;</a:t>
            </a:r>
          </a:p>
          <a:p>
            <a:endParaRPr lang="de-DE" sz="1000" dirty="0">
              <a:solidFill>
                <a:srgbClr val="BF6426"/>
              </a:solidFill>
              <a:latin typeface="Menlo" charset="0"/>
            </a:endParaRPr>
          </a:p>
          <a:p>
            <a:r>
              <a:rPr lang="de-DE" sz="1000" dirty="0" err="1">
                <a:solidFill>
                  <a:srgbClr val="99A8BA"/>
                </a:solidFill>
                <a:latin typeface="Menlo" charset="0"/>
              </a:rPr>
              <a:t>ReactDOM.render</a:t>
            </a:r>
            <a:r>
              <a:rPr lang="de-DE" sz="1000" dirty="0">
                <a:solidFill>
                  <a:srgbClr val="99A8BA"/>
                </a:solidFill>
                <a:latin typeface="Menlo" charset="0"/>
              </a:rPr>
              <a:t>(</a:t>
            </a:r>
            <a:r>
              <a:rPr lang="de-DE" sz="1000" dirty="0" err="1">
                <a:solidFill>
                  <a:srgbClr val="99A8BA"/>
                </a:solidFill>
                <a:latin typeface="Menlo" charset="0"/>
              </a:rPr>
              <a:t>element</a:t>
            </a:r>
            <a:r>
              <a:rPr lang="de-DE" sz="1000" dirty="0">
                <a:solidFill>
                  <a:srgbClr val="BF6426"/>
                </a:solidFill>
                <a:latin typeface="Menlo" charset="0"/>
              </a:rPr>
              <a:t>, </a:t>
            </a:r>
            <a:r>
              <a:rPr lang="de-DE" sz="1000" dirty="0" err="1">
                <a:solidFill>
                  <a:srgbClr val="85609A"/>
                </a:solidFill>
                <a:latin typeface="Menlo" charset="0"/>
              </a:rPr>
              <a:t>document</a:t>
            </a:r>
            <a:r>
              <a:rPr lang="de-DE" sz="1000" dirty="0" err="1">
                <a:solidFill>
                  <a:srgbClr val="99A8BA"/>
                </a:solidFill>
                <a:latin typeface="Menlo" charset="0"/>
              </a:rPr>
              <a:t>.</a:t>
            </a:r>
            <a:r>
              <a:rPr lang="de-DE" sz="1000" dirty="0" err="1">
                <a:solidFill>
                  <a:srgbClr val="85609A"/>
                </a:solidFill>
                <a:latin typeface="Menlo" charset="0"/>
              </a:rPr>
              <a:t>body</a:t>
            </a:r>
            <a:r>
              <a:rPr lang="de-DE" sz="1000" dirty="0">
                <a:solidFill>
                  <a:srgbClr val="99A8BA"/>
                </a:solidFill>
                <a:latin typeface="Menlo" charset="0"/>
              </a:rPr>
              <a:t>)</a:t>
            </a:r>
            <a:r>
              <a:rPr lang="de-DE" sz="1000" dirty="0">
                <a:solidFill>
                  <a:srgbClr val="BF6426"/>
                </a:solidFill>
                <a:latin typeface="Menlo" charset="0"/>
              </a:rPr>
              <a:t>;</a:t>
            </a:r>
          </a:p>
        </p:txBody>
      </p:sp>
    </p:spTree>
    <p:extLst>
      <p:ext uri="{BB962C8B-B14F-4D97-AF65-F5344CB8AC3E}">
        <p14:creationId xmlns:p14="http://schemas.microsoft.com/office/powerpoint/2010/main" val="377452840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Introduction to JSX</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114</a:t>
            </a:fld>
            <a:endParaRPr lang="en-US" dirty="0"/>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JSX tags may contain children:</a:t>
            </a:r>
          </a:p>
          <a:p>
            <a:endParaRPr lang="en-US" sz="2400" dirty="0"/>
          </a:p>
          <a:p>
            <a:endParaRPr lang="en-US" sz="2400" dirty="0"/>
          </a:p>
          <a:p>
            <a:endParaRPr lang="en-US" sz="2400" dirty="0"/>
          </a:p>
          <a:p>
            <a:r>
              <a:rPr lang="en-US" sz="2400" dirty="0"/>
              <a:t>If a tag is empty, you may close it immediately with /&gt;:</a:t>
            </a:r>
          </a:p>
          <a:p>
            <a:endParaRPr lang="en-US" sz="2400" dirty="0"/>
          </a:p>
          <a:p>
            <a:r>
              <a:rPr lang="en-US" sz="2400" dirty="0"/>
              <a:t>Babel compiles JSX down to </a:t>
            </a:r>
            <a:r>
              <a:rPr lang="en-US" sz="2400" dirty="0" err="1"/>
              <a:t>React.createElement</a:t>
            </a:r>
            <a:r>
              <a:rPr lang="en-US" sz="2400" dirty="0"/>
              <a:t>() calls.</a:t>
            </a:r>
          </a:p>
          <a:p>
            <a:r>
              <a:rPr lang="en-US" sz="2400" dirty="0"/>
              <a:t>The following examples are identical:</a:t>
            </a:r>
          </a:p>
        </p:txBody>
      </p:sp>
      <p:sp>
        <p:nvSpPr>
          <p:cNvPr id="7" name="Rectangle 6"/>
          <p:cNvSpPr>
            <a:spLocks noChangeArrowheads="1"/>
          </p:cNvSpPr>
          <p:nvPr/>
        </p:nvSpPr>
        <p:spPr bwMode="auto">
          <a:xfrm>
            <a:off x="611754" y="2225019"/>
            <a:ext cx="8154294" cy="115212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p>
          <a:p>
            <a:r>
              <a:rPr lang="ro-RO" sz="1000" dirty="0">
                <a:solidFill>
                  <a:srgbClr val="99A8BA"/>
                </a:solidFill>
                <a:latin typeface="Menlo" charset="0"/>
              </a:rPr>
              <a:t>    </a:t>
            </a:r>
            <a:r>
              <a:rPr lang="ro-RO" sz="1000" dirty="0">
                <a:solidFill>
                  <a:srgbClr val="E1B358"/>
                </a:solidFill>
                <a:latin typeface="Menlo" charset="0"/>
              </a:rPr>
              <a:t>&lt;div&gt;</a:t>
            </a:r>
          </a:p>
          <a:p>
            <a:r>
              <a:rPr lang="en-US" sz="1000" dirty="0">
                <a:solidFill>
                  <a:srgbClr val="E1B358"/>
                </a:solidFill>
                <a:latin typeface="Menlo" charset="0"/>
              </a:rPr>
              <a:t>        &lt;h1&gt;</a:t>
            </a:r>
            <a:r>
              <a:rPr lang="en-US" sz="1000" dirty="0">
                <a:solidFill>
                  <a:srgbClr val="99A8BA"/>
                </a:solidFill>
                <a:latin typeface="Menlo" charset="0"/>
              </a:rPr>
              <a:t>Hello World!</a:t>
            </a:r>
            <a:r>
              <a:rPr lang="en-US" sz="1000" dirty="0">
                <a:solidFill>
                  <a:srgbClr val="E1B358"/>
                </a:solidFill>
                <a:latin typeface="Menlo" charset="0"/>
              </a:rPr>
              <a:t>&lt;/h1&gt;</a:t>
            </a:r>
          </a:p>
          <a:p>
            <a:r>
              <a:rPr lang="en-US" sz="1000" dirty="0">
                <a:solidFill>
                  <a:srgbClr val="E1B358"/>
                </a:solidFill>
                <a:latin typeface="Menlo" charset="0"/>
              </a:rPr>
              <a:t>        &lt;p&gt;</a:t>
            </a:r>
            <a:r>
              <a:rPr lang="en-US" sz="1000" dirty="0">
                <a:solidFill>
                  <a:srgbClr val="99A8BA"/>
                </a:solidFill>
                <a:latin typeface="Menlo" charset="0"/>
              </a:rPr>
              <a:t>How are you today?</a:t>
            </a:r>
            <a:r>
              <a:rPr lang="en-US" sz="1000" dirty="0">
                <a:solidFill>
                  <a:srgbClr val="E1B358"/>
                </a:solidFill>
                <a:latin typeface="Menlo" charset="0"/>
              </a:rPr>
              <a:t>&lt;/p&gt;</a:t>
            </a:r>
          </a:p>
          <a:p>
            <a:r>
              <a:rPr lang="en-US" sz="1000" dirty="0">
                <a:solidFill>
                  <a:srgbClr val="E1B358"/>
                </a:solidFill>
                <a:latin typeface="Menlo" charset="0"/>
              </a:rPr>
              <a:t>    &lt;/div&gt;</a:t>
            </a:r>
          </a:p>
          <a:p>
            <a:r>
              <a:rPr lang="it-IT" sz="1000" dirty="0">
                <a:solidFill>
                  <a:srgbClr val="99A8BA"/>
                </a:solidFill>
                <a:latin typeface="Menlo" charset="0"/>
              </a:rPr>
              <a:t>)</a:t>
            </a:r>
            <a:r>
              <a:rPr lang="it-IT" sz="1000" dirty="0">
                <a:solidFill>
                  <a:srgbClr val="BF6426"/>
                </a:solidFill>
                <a:latin typeface="Menlo" charset="0"/>
              </a:rPr>
              <a:t>;</a:t>
            </a:r>
          </a:p>
        </p:txBody>
      </p:sp>
      <p:sp>
        <p:nvSpPr>
          <p:cNvPr id="8" name="Rectangle 7"/>
          <p:cNvSpPr>
            <a:spLocks noChangeArrowheads="1"/>
          </p:cNvSpPr>
          <p:nvPr/>
        </p:nvSpPr>
        <p:spPr bwMode="auto">
          <a:xfrm>
            <a:off x="612648" y="3924838"/>
            <a:ext cx="8154294" cy="370551"/>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a:t>
            </a:r>
            <a:r>
              <a:rPr lang="en-US" sz="1000" dirty="0" err="1">
                <a:solidFill>
                  <a:srgbClr val="E1B358"/>
                </a:solidFill>
                <a:latin typeface="Menlo" charset="0"/>
              </a:rPr>
              <a:t>img</a:t>
            </a:r>
            <a:r>
              <a:rPr lang="en-US" sz="1000" dirty="0">
                <a:solidFill>
                  <a:srgbClr val="E1B358"/>
                </a:solidFill>
                <a:latin typeface="Menlo" charset="0"/>
              </a:rPr>
              <a:t> </a:t>
            </a:r>
            <a:r>
              <a:rPr lang="en-US" sz="1000" dirty="0" err="1">
                <a:solidFill>
                  <a:srgbClr val="ACACAC"/>
                </a:solidFill>
                <a:latin typeface="Menlo" charset="0"/>
              </a:rPr>
              <a:t>src</a:t>
            </a:r>
            <a:r>
              <a:rPr lang="en-US" sz="1000" dirty="0">
                <a:solidFill>
                  <a:srgbClr val="587647"/>
                </a:solidFill>
                <a:latin typeface="Menlo" charset="0"/>
              </a:rPr>
              <a:t>=</a:t>
            </a:r>
            <a:r>
              <a:rPr lang="en-US" sz="1000" dirty="0">
                <a:solidFill>
                  <a:srgbClr val="99A8BA"/>
                </a:solidFill>
                <a:latin typeface="Menlo" charset="0"/>
              </a:rPr>
              <a:t>{</a:t>
            </a:r>
            <a:r>
              <a:rPr lang="en-US" sz="1000" dirty="0" err="1">
                <a:solidFill>
                  <a:srgbClr val="99A8BA"/>
                </a:solidFill>
                <a:latin typeface="Menlo" charset="0"/>
              </a:rPr>
              <a:t>user.avatarUrl</a:t>
            </a:r>
            <a:r>
              <a:rPr lang="en-US" sz="1000" dirty="0">
                <a:solidFill>
                  <a:srgbClr val="99A8BA"/>
                </a:solidFill>
                <a:latin typeface="Menlo" charset="0"/>
              </a:rPr>
              <a:t>} </a:t>
            </a:r>
            <a:r>
              <a:rPr lang="en-US" sz="1000" dirty="0">
                <a:solidFill>
                  <a:srgbClr val="E1B358"/>
                </a:solidFill>
                <a:latin typeface="Menlo" charset="0"/>
              </a:rPr>
              <a:t>/&gt;</a:t>
            </a:r>
            <a:r>
              <a:rPr lang="en-US" sz="1000" dirty="0">
                <a:solidFill>
                  <a:srgbClr val="BF6426"/>
                </a:solidFill>
                <a:latin typeface="Menlo" charset="0"/>
              </a:rPr>
              <a:t>;</a:t>
            </a:r>
          </a:p>
        </p:txBody>
      </p:sp>
      <p:sp>
        <p:nvSpPr>
          <p:cNvPr id="9" name="Rectangle 8"/>
          <p:cNvSpPr>
            <a:spLocks noChangeArrowheads="1"/>
          </p:cNvSpPr>
          <p:nvPr/>
        </p:nvSpPr>
        <p:spPr bwMode="auto">
          <a:xfrm>
            <a:off x="611754" y="5301208"/>
            <a:ext cx="8154294" cy="79208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&lt;h1 </a:t>
            </a:r>
            <a:r>
              <a:rPr lang="en-US" sz="1000" dirty="0" err="1">
                <a:solidFill>
                  <a:srgbClr val="ACACAC"/>
                </a:solidFill>
                <a:latin typeface="Menlo" charset="0"/>
              </a:rPr>
              <a:t>className</a:t>
            </a:r>
            <a:r>
              <a:rPr lang="en-US" sz="1000" dirty="0">
                <a:solidFill>
                  <a:srgbClr val="587647"/>
                </a:solidFill>
                <a:latin typeface="Menlo" charset="0"/>
              </a:rPr>
              <a:t>="greeting"</a:t>
            </a:r>
            <a:r>
              <a:rPr lang="en-US" sz="1000" dirty="0">
                <a:solidFill>
                  <a:srgbClr val="E1B358"/>
                </a:solidFill>
                <a:latin typeface="Menlo" charset="0"/>
              </a:rPr>
              <a:t>&gt;</a:t>
            </a:r>
            <a:r>
              <a:rPr lang="en-US" sz="1000" dirty="0">
                <a:solidFill>
                  <a:srgbClr val="99A8BA"/>
                </a:solidFill>
                <a:latin typeface="Menlo" charset="0"/>
              </a:rPr>
              <a:t>Hello, world!</a:t>
            </a:r>
            <a:r>
              <a:rPr lang="en-US" sz="1000" dirty="0">
                <a:solidFill>
                  <a:srgbClr val="E1B358"/>
                </a:solidFill>
                <a:latin typeface="Menlo" charset="0"/>
              </a:rPr>
              <a:t>&lt;/h1&gt;</a:t>
            </a:r>
            <a:r>
              <a:rPr lang="en-US" sz="1000" dirty="0">
                <a:solidFill>
                  <a:srgbClr val="99A8BA"/>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err="1">
                <a:solidFill>
                  <a:srgbClr val="99A8BA"/>
                </a:solidFill>
                <a:latin typeface="Menlo" charset="0"/>
              </a:rPr>
              <a:t>React.</a:t>
            </a:r>
            <a:r>
              <a:rPr lang="en-US" sz="1000" dirty="0" err="1">
                <a:solidFill>
                  <a:srgbClr val="FEBB5B"/>
                </a:solidFill>
                <a:latin typeface="Menlo" charset="0"/>
              </a:rPr>
              <a:t>createElement</a:t>
            </a:r>
            <a:r>
              <a:rPr lang="en-US" sz="1000" dirty="0">
                <a:solidFill>
                  <a:srgbClr val="99A8BA"/>
                </a:solidFill>
                <a:latin typeface="Menlo" charset="0"/>
              </a:rPr>
              <a:t>(</a:t>
            </a:r>
            <a:r>
              <a:rPr lang="en-US" sz="1000" dirty="0">
                <a:solidFill>
                  <a:srgbClr val="587647"/>
                </a:solidFill>
                <a:latin typeface="Menlo" charset="0"/>
              </a:rPr>
              <a:t>'h1'</a:t>
            </a:r>
            <a:r>
              <a:rPr lang="en-US" sz="1000" dirty="0">
                <a:solidFill>
                  <a:srgbClr val="BF6426"/>
                </a:solidFill>
                <a:latin typeface="Menlo" charset="0"/>
              </a:rPr>
              <a:t>, </a:t>
            </a:r>
            <a:r>
              <a:rPr lang="en-US" sz="1000" dirty="0">
                <a:solidFill>
                  <a:srgbClr val="99A8BA"/>
                </a:solidFill>
                <a:latin typeface="Menlo" charset="0"/>
              </a:rPr>
              <a:t>{</a:t>
            </a:r>
            <a:r>
              <a:rPr lang="en-US" sz="1000" dirty="0" err="1">
                <a:solidFill>
                  <a:srgbClr val="85609A"/>
                </a:solidFill>
                <a:latin typeface="Menlo" charset="0"/>
              </a:rPr>
              <a:t>className</a:t>
            </a:r>
            <a:r>
              <a:rPr lang="en-US" sz="1000" dirty="0">
                <a:solidFill>
                  <a:srgbClr val="99A8BA"/>
                </a:solidFill>
                <a:latin typeface="Menlo" charset="0"/>
              </a:rPr>
              <a:t>: </a:t>
            </a:r>
            <a:r>
              <a:rPr lang="en-US" sz="1000" dirty="0">
                <a:solidFill>
                  <a:srgbClr val="587647"/>
                </a:solidFill>
                <a:latin typeface="Menlo" charset="0"/>
              </a:rPr>
              <a:t>'greeting'</a:t>
            </a:r>
            <a:r>
              <a:rPr lang="en-US" sz="1000" dirty="0">
                <a:solidFill>
                  <a:srgbClr val="99A8BA"/>
                </a:solidFill>
                <a:latin typeface="Menlo" charset="0"/>
              </a:rPr>
              <a:t>}</a:t>
            </a:r>
            <a:r>
              <a:rPr lang="en-US" sz="1000" dirty="0">
                <a:solidFill>
                  <a:srgbClr val="BF6426"/>
                </a:solidFill>
                <a:latin typeface="Menlo" charset="0"/>
              </a:rPr>
              <a:t>, </a:t>
            </a:r>
            <a:r>
              <a:rPr lang="en-US" sz="1000" dirty="0">
                <a:solidFill>
                  <a:srgbClr val="587647"/>
                </a:solidFill>
                <a:latin typeface="Menlo" charset="0"/>
              </a:rPr>
              <a:t>'Hello, world!'</a:t>
            </a:r>
            <a:r>
              <a:rPr lang="en-US" sz="1000" dirty="0">
                <a:solidFill>
                  <a:srgbClr val="99A8BA"/>
                </a:solidFill>
                <a:latin typeface="Menlo" charset="0"/>
              </a:rPr>
              <a:t>)</a:t>
            </a:r>
            <a:r>
              <a:rPr lang="en-US" sz="1000" dirty="0">
                <a:solidFill>
                  <a:srgbClr val="BF6426"/>
                </a:solidFill>
                <a:latin typeface="Menlo" charset="0"/>
              </a:rPr>
              <a:t>;</a:t>
            </a:r>
          </a:p>
        </p:txBody>
      </p:sp>
    </p:spTree>
    <p:extLst>
      <p:ext uri="{BB962C8B-B14F-4D97-AF65-F5344CB8AC3E}">
        <p14:creationId xmlns:p14="http://schemas.microsoft.com/office/powerpoint/2010/main" val="387263906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JSX Pitfalls</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115</a:t>
            </a:fld>
            <a:endParaRPr lang="en-US" dirty="0"/>
          </a:p>
        </p:txBody>
      </p:sp>
      <p:sp>
        <p:nvSpPr>
          <p:cNvPr id="5" name="Content Placeholder 4"/>
          <p:cNvSpPr>
            <a:spLocks noGrp="1"/>
          </p:cNvSpPr>
          <p:nvPr>
            <p:ph sz="quarter" idx="1"/>
          </p:nvPr>
        </p:nvSpPr>
        <p:spPr>
          <a:xfrm>
            <a:off x="612648" y="1597496"/>
            <a:ext cx="8153400" cy="4855840"/>
          </a:xfrm>
        </p:spPr>
        <p:txBody>
          <a:bodyPr>
            <a:normAutofit lnSpcReduction="10000"/>
          </a:bodyPr>
          <a:lstStyle/>
          <a:p>
            <a:r>
              <a:rPr lang="en-US" sz="2200" dirty="0"/>
              <a:t>React Must Be in Scope:</a:t>
            </a:r>
          </a:p>
          <a:p>
            <a:pPr lvl="1"/>
            <a:r>
              <a:rPr lang="en-US" sz="2200" dirty="0"/>
              <a:t>JSX compiles into calls to </a:t>
            </a:r>
            <a:r>
              <a:rPr lang="en-US" sz="2200" dirty="0" err="1"/>
              <a:t>React.createElement</a:t>
            </a:r>
            <a:r>
              <a:rPr lang="en-US" sz="2200" dirty="0"/>
              <a:t>, the React library must also always be in scope.</a:t>
            </a:r>
          </a:p>
          <a:p>
            <a:r>
              <a:rPr lang="en-US" sz="2200" dirty="0"/>
              <a:t>User-Defined Components Must Be Capitalized.</a:t>
            </a:r>
          </a:p>
          <a:p>
            <a:r>
              <a:rPr lang="en-US" sz="2400" dirty="0"/>
              <a:t>Booleans, Null, and Undefined Are Ignored.</a:t>
            </a:r>
            <a:endParaRPr lang="en-US" sz="2200" dirty="0"/>
          </a:p>
          <a:p>
            <a:r>
              <a:rPr lang="en-US" sz="2400" dirty="0"/>
              <a:t>There are several different ways to specify props in JSX:</a:t>
            </a:r>
          </a:p>
          <a:p>
            <a:pPr lvl="1"/>
            <a:r>
              <a:rPr lang="en-US" sz="2000" dirty="0"/>
              <a:t>You can pass any JavaScript expression as a prop, by surrounding it with {}.</a:t>
            </a:r>
          </a:p>
          <a:p>
            <a:pPr lvl="1"/>
            <a:r>
              <a:rPr lang="en-US" sz="2000" dirty="0"/>
              <a:t>You can pass a string literal as a prop.</a:t>
            </a:r>
          </a:p>
          <a:p>
            <a:pPr lvl="1"/>
            <a:r>
              <a:rPr lang="en-US" sz="2000" dirty="0"/>
              <a:t>If you pass no value for a prop, it defaults to true.</a:t>
            </a:r>
            <a:endParaRPr lang="he-IL" sz="2000" dirty="0"/>
          </a:p>
          <a:p>
            <a:pPr lvl="1"/>
            <a:r>
              <a:rPr lang="en-US" sz="2100" dirty="0"/>
              <a:t>If you already have props as an object, and you want to pass it in JSX, you can use the spread operator to pass the whole props object.</a:t>
            </a:r>
            <a:endParaRPr lang="en-US" sz="1900" dirty="0"/>
          </a:p>
        </p:txBody>
      </p:sp>
    </p:spTree>
    <p:extLst>
      <p:ext uri="{BB962C8B-B14F-4D97-AF65-F5344CB8AC3E}">
        <p14:creationId xmlns:p14="http://schemas.microsoft.com/office/powerpoint/2010/main" val="850655794"/>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 Props</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116</a:t>
            </a:fld>
            <a:endParaRPr lang="en-US"/>
          </a:p>
        </p:txBody>
      </p:sp>
      <p:sp>
        <p:nvSpPr>
          <p:cNvPr id="5" name="Content Placeholder 4"/>
          <p:cNvSpPr>
            <a:spLocks noGrp="1"/>
          </p:cNvSpPr>
          <p:nvPr>
            <p:ph sz="quarter" idx="1"/>
          </p:nvPr>
        </p:nvSpPr>
        <p:spPr>
          <a:xfrm>
            <a:off x="612648" y="1597496"/>
            <a:ext cx="8153400" cy="4927848"/>
          </a:xfrm>
        </p:spPr>
        <p:txBody>
          <a:bodyPr>
            <a:normAutofit fontScale="92500" lnSpcReduction="10000"/>
          </a:bodyPr>
          <a:lstStyle/>
          <a:p>
            <a:r>
              <a:rPr lang="en-US" sz="2400" dirty="0"/>
              <a:t>Whether you declare a component as a function or a class, it must never modify its own props. Consider this sum function: </a:t>
            </a:r>
          </a:p>
          <a:p>
            <a:endParaRPr lang="en-US" sz="2400" dirty="0"/>
          </a:p>
          <a:p>
            <a:endParaRPr lang="en-US" sz="2400" dirty="0"/>
          </a:p>
          <a:p>
            <a:r>
              <a:rPr lang="en-US" sz="2400" dirty="0"/>
              <a:t>Such functions are called pure because they do not attempt to change their inputs, and always return the same result for the same inputs.</a:t>
            </a:r>
          </a:p>
          <a:p>
            <a:r>
              <a:rPr lang="en-US" sz="2400" dirty="0"/>
              <a:t>In contrast, this function is impure because it changes its own input:</a:t>
            </a:r>
          </a:p>
          <a:p>
            <a:endParaRPr lang="en-US" sz="2400" dirty="0"/>
          </a:p>
          <a:p>
            <a:endParaRPr lang="en-US" sz="2400" dirty="0"/>
          </a:p>
          <a:p>
            <a:r>
              <a:rPr lang="en-US" sz="2400" dirty="0"/>
              <a:t>React is pretty flexible but it has a single strict rule:</a:t>
            </a:r>
          </a:p>
          <a:p>
            <a:pPr lvl="1"/>
            <a:r>
              <a:rPr lang="en-US" sz="2100" b="1" dirty="0"/>
              <a:t>All React components must act like pure functions with respect to their props.</a:t>
            </a:r>
          </a:p>
          <a:p>
            <a:pPr lvl="1"/>
            <a:endParaRPr lang="en-US" sz="2100" dirty="0"/>
          </a:p>
        </p:txBody>
      </p:sp>
      <p:sp>
        <p:nvSpPr>
          <p:cNvPr id="7" name="Rectangle 6"/>
          <p:cNvSpPr>
            <a:spLocks noChangeArrowheads="1"/>
          </p:cNvSpPr>
          <p:nvPr/>
        </p:nvSpPr>
        <p:spPr bwMode="auto">
          <a:xfrm>
            <a:off x="573024" y="2390815"/>
            <a:ext cx="8232648" cy="64807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function </a:t>
            </a:r>
            <a:r>
              <a:rPr lang="en-US" sz="1000" dirty="0">
                <a:solidFill>
                  <a:srgbClr val="FEBB5B"/>
                </a:solidFill>
                <a:latin typeface="Menlo" charset="0"/>
              </a:rPr>
              <a:t>sum</a:t>
            </a:r>
            <a:r>
              <a:rPr lang="en-US" sz="1000" dirty="0">
                <a:solidFill>
                  <a:srgbClr val="99A8BA"/>
                </a:solidFill>
                <a:latin typeface="Menlo" charset="0"/>
              </a:rPr>
              <a:t>(a</a:t>
            </a:r>
            <a:r>
              <a:rPr lang="en-US" sz="1000" dirty="0">
                <a:solidFill>
                  <a:srgbClr val="BF6426"/>
                </a:solidFill>
                <a:latin typeface="Menlo" charset="0"/>
              </a:rPr>
              <a:t>, </a:t>
            </a:r>
            <a:r>
              <a:rPr lang="en-US" sz="1000" dirty="0">
                <a:solidFill>
                  <a:srgbClr val="99A8BA"/>
                </a:solidFill>
                <a:latin typeface="Menlo" charset="0"/>
              </a:rPr>
              <a:t>b)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 + b</a:t>
            </a:r>
            <a:r>
              <a:rPr lang="en-US" sz="1000" dirty="0">
                <a:solidFill>
                  <a:srgbClr val="BF6426"/>
                </a:solidFill>
                <a:latin typeface="Menlo" charset="0"/>
              </a:rPr>
              <a:t>;</a:t>
            </a:r>
          </a:p>
          <a:p>
            <a:r>
              <a:rPr lang="en-US" sz="1000" dirty="0">
                <a:solidFill>
                  <a:srgbClr val="99A8BA"/>
                </a:solidFill>
                <a:latin typeface="Menlo" charset="0"/>
              </a:rPr>
              <a:t>}</a:t>
            </a:r>
          </a:p>
        </p:txBody>
      </p:sp>
      <p:sp>
        <p:nvSpPr>
          <p:cNvPr id="13" name="Rectangle 12"/>
          <p:cNvSpPr>
            <a:spLocks noChangeArrowheads="1"/>
          </p:cNvSpPr>
          <p:nvPr/>
        </p:nvSpPr>
        <p:spPr bwMode="auto">
          <a:xfrm>
            <a:off x="612648" y="4509120"/>
            <a:ext cx="8232648" cy="64807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function </a:t>
            </a:r>
            <a:r>
              <a:rPr lang="en-US" sz="1000" dirty="0">
                <a:solidFill>
                  <a:srgbClr val="FEBB5B"/>
                </a:solidFill>
                <a:latin typeface="Menlo" charset="0"/>
              </a:rPr>
              <a:t>withdraw</a:t>
            </a:r>
            <a:r>
              <a:rPr lang="en-US" sz="1000" dirty="0">
                <a:solidFill>
                  <a:srgbClr val="99A8BA"/>
                </a:solidFill>
                <a:latin typeface="Menlo" charset="0"/>
              </a:rPr>
              <a:t>(account</a:t>
            </a:r>
            <a:r>
              <a:rPr lang="en-US" sz="1000" dirty="0">
                <a:solidFill>
                  <a:srgbClr val="BF6426"/>
                </a:solidFill>
                <a:latin typeface="Menlo" charset="0"/>
              </a:rPr>
              <a:t>, </a:t>
            </a:r>
            <a:r>
              <a:rPr lang="en-US" sz="1000" dirty="0">
                <a:solidFill>
                  <a:srgbClr val="99A8BA"/>
                </a:solidFill>
                <a:latin typeface="Menlo" charset="0"/>
              </a:rPr>
              <a:t>amount) {</a:t>
            </a:r>
          </a:p>
          <a:p>
            <a:r>
              <a:rPr lang="en-US" sz="1000" dirty="0">
                <a:solidFill>
                  <a:srgbClr val="99A8BA"/>
                </a:solidFill>
                <a:latin typeface="Menlo" charset="0"/>
              </a:rPr>
              <a:t>    </a:t>
            </a:r>
            <a:r>
              <a:rPr lang="en-US" sz="1000" dirty="0" err="1">
                <a:solidFill>
                  <a:srgbClr val="99A8BA"/>
                </a:solidFill>
                <a:latin typeface="Menlo" charset="0"/>
              </a:rPr>
              <a:t>account.</a:t>
            </a:r>
            <a:r>
              <a:rPr lang="en-US" sz="1000" dirty="0" err="1">
                <a:solidFill>
                  <a:srgbClr val="85609A"/>
                </a:solidFill>
                <a:latin typeface="Menlo" charset="0"/>
              </a:rPr>
              <a:t>total</a:t>
            </a:r>
            <a:r>
              <a:rPr lang="en-US" sz="1000" dirty="0">
                <a:solidFill>
                  <a:srgbClr val="85609A"/>
                </a:solidFill>
                <a:latin typeface="Menlo" charset="0"/>
              </a:rPr>
              <a:t> </a:t>
            </a:r>
            <a:r>
              <a:rPr lang="en-US" sz="1000" dirty="0">
                <a:solidFill>
                  <a:srgbClr val="99A8BA"/>
                </a:solidFill>
                <a:latin typeface="Menlo" charset="0"/>
              </a:rPr>
              <a:t>-= amount</a:t>
            </a:r>
            <a:r>
              <a:rPr lang="en-US" sz="1000" dirty="0">
                <a:solidFill>
                  <a:srgbClr val="BF6426"/>
                </a:solidFill>
                <a:latin typeface="Menlo" charset="0"/>
              </a:rPr>
              <a:t>;</a:t>
            </a:r>
          </a:p>
          <a:p>
            <a:r>
              <a:rPr lang="en-US" sz="1000" dirty="0">
                <a:solidFill>
                  <a:srgbClr val="99A8BA"/>
                </a:solidFill>
                <a:latin typeface="Menlo" charset="0"/>
              </a:rPr>
              <a:t>}</a:t>
            </a:r>
          </a:p>
        </p:txBody>
      </p:sp>
    </p:spTree>
    <p:extLst>
      <p:ext uri="{BB962C8B-B14F-4D97-AF65-F5344CB8AC3E}">
        <p14:creationId xmlns:p14="http://schemas.microsoft.com/office/powerpoint/2010/main" val="396933635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 Props Defaults</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117</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You can setup default values for props which will be used on the component load. This code renders “Hello Itay”:</a:t>
            </a:r>
          </a:p>
        </p:txBody>
      </p:sp>
      <p:sp>
        <p:nvSpPr>
          <p:cNvPr id="7" name="Rectangle 6"/>
          <p:cNvSpPr>
            <a:spLocks noChangeArrowheads="1"/>
          </p:cNvSpPr>
          <p:nvPr/>
        </p:nvSpPr>
        <p:spPr bwMode="auto">
          <a:xfrm>
            <a:off x="595064" y="2564904"/>
            <a:ext cx="8153400" cy="273630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FEBB5B"/>
                </a:solidFill>
                <a:latin typeface="Menlo" charset="0"/>
              </a:rPr>
              <a:t>HelloWorld </a:t>
            </a:r>
            <a:r>
              <a:rPr lang="en-US" sz="1000" dirty="0">
                <a:solidFill>
                  <a:srgbClr val="99A8BA"/>
                </a:solidFill>
                <a:latin typeface="Menlo" charset="0"/>
              </a:rPr>
              <a:t>= (props) =&gt; (</a:t>
            </a:r>
          </a:p>
          <a:p>
            <a:r>
              <a:rPr lang="en-US" sz="1000" dirty="0">
                <a:solidFill>
                  <a:srgbClr val="99A8BA"/>
                </a:solidFill>
                <a:latin typeface="Menlo" charset="0"/>
              </a:rPr>
              <a:t>    </a:t>
            </a:r>
            <a:r>
              <a:rPr lang="en-US" sz="1000" dirty="0">
                <a:solidFill>
                  <a:srgbClr val="E1B358"/>
                </a:solidFill>
                <a:latin typeface="Menlo" charset="0"/>
              </a:rPr>
              <a:t>&lt;div&gt;</a:t>
            </a:r>
            <a:r>
              <a:rPr lang="en-US" sz="1000" dirty="0">
                <a:solidFill>
                  <a:srgbClr val="99A8BA"/>
                </a:solidFill>
                <a:latin typeface="Menlo" charset="0"/>
              </a:rPr>
              <a:t>Hello, {</a:t>
            </a:r>
            <a:r>
              <a:rPr lang="en-US" sz="1000" dirty="0" err="1">
                <a:solidFill>
                  <a:srgbClr val="99A8BA"/>
                </a:solidFill>
                <a:latin typeface="Menlo" charset="0"/>
              </a:rPr>
              <a:t>props.</a:t>
            </a:r>
            <a:r>
              <a:rPr lang="en-US" sz="1000" dirty="0" err="1">
                <a:solidFill>
                  <a:srgbClr val="85609A"/>
                </a:solidFill>
                <a:latin typeface="Menlo" charset="0"/>
              </a:rPr>
              <a:t>name</a:t>
            </a:r>
            <a:r>
              <a:rPr lang="en-US" sz="1000" dirty="0">
                <a:solidFill>
                  <a:srgbClr val="99A8BA"/>
                </a:solidFill>
                <a:latin typeface="Menlo" charset="0"/>
              </a:rPr>
              <a:t>}</a:t>
            </a:r>
            <a:r>
              <a:rPr lang="en-US" sz="1000" dirty="0">
                <a:solidFill>
                  <a:srgbClr val="E1B358"/>
                </a:solidFill>
                <a:latin typeface="Menlo" charset="0"/>
              </a:rPr>
              <a:t>&lt;/div&gt;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dirty="0" err="1">
                <a:solidFill>
                  <a:srgbClr val="FEBB5B"/>
                </a:solidFill>
                <a:latin typeface="Menlo" charset="0"/>
              </a:rPr>
              <a:t>HelloWorld</a:t>
            </a:r>
            <a:r>
              <a:rPr lang="it-IT" sz="1000" dirty="0" err="1">
                <a:solidFill>
                  <a:srgbClr val="99A8BA"/>
                </a:solidFill>
                <a:latin typeface="Menlo" charset="0"/>
              </a:rPr>
              <a:t>.</a:t>
            </a:r>
            <a:r>
              <a:rPr lang="it-IT" sz="1000" dirty="0" err="1">
                <a:solidFill>
                  <a:srgbClr val="85609A"/>
                </a:solidFill>
                <a:latin typeface="Menlo" charset="0"/>
              </a:rPr>
              <a:t>propTypes</a:t>
            </a:r>
            <a:r>
              <a:rPr lang="it-IT" sz="1000" dirty="0">
                <a:solidFill>
                  <a:srgbClr val="85609A"/>
                </a:solidFill>
                <a:latin typeface="Menlo" charset="0"/>
              </a:rPr>
              <a:t> </a:t>
            </a:r>
            <a:r>
              <a:rPr lang="it-IT" sz="1000" dirty="0">
                <a:solidFill>
                  <a:srgbClr val="99A8BA"/>
                </a:solidFill>
                <a:latin typeface="Menlo" charset="0"/>
              </a:rPr>
              <a:t>= {</a:t>
            </a:r>
          </a:p>
          <a:p>
            <a:r>
              <a:rPr lang="it-IT" sz="1000" dirty="0">
                <a:solidFill>
                  <a:srgbClr val="99A8BA"/>
                </a:solidFill>
                <a:latin typeface="Menlo" charset="0"/>
              </a:rPr>
              <a:t>    </a:t>
            </a:r>
            <a:r>
              <a:rPr lang="it-IT" sz="1000" dirty="0" err="1">
                <a:solidFill>
                  <a:srgbClr val="85609A"/>
                </a:solidFill>
                <a:latin typeface="Menlo" charset="0"/>
              </a:rPr>
              <a:t>name</a:t>
            </a:r>
            <a:r>
              <a:rPr lang="it-IT" sz="1000" dirty="0">
                <a:solidFill>
                  <a:srgbClr val="99A8BA"/>
                </a:solidFill>
                <a:latin typeface="Menlo" charset="0"/>
              </a:rPr>
              <a:t>: </a:t>
            </a:r>
            <a:r>
              <a:rPr lang="it-IT" sz="1000" dirty="0" err="1">
                <a:solidFill>
                  <a:srgbClr val="99A8BA"/>
                </a:solidFill>
                <a:latin typeface="Menlo" charset="0"/>
              </a:rPr>
              <a:t>React.PropTypes.string</a:t>
            </a:r>
            <a:endParaRPr lang="it-IT" sz="1000" dirty="0">
              <a:solidFill>
                <a:srgbClr val="99A8BA"/>
              </a:solidFill>
              <a:latin typeface="Menlo" charset="0"/>
            </a:endParaRPr>
          </a:p>
          <a:p>
            <a:r>
              <a:rPr lang="uk-UA" sz="1000" dirty="0">
                <a:solidFill>
                  <a:srgbClr val="99A8BA"/>
                </a:solidFill>
                <a:latin typeface="Menlo" charset="0"/>
              </a:rPr>
              <a:t>}</a:t>
            </a:r>
            <a:r>
              <a:rPr lang="uk-UA" sz="1000" dirty="0">
                <a:solidFill>
                  <a:srgbClr val="BF6426"/>
                </a:solidFill>
                <a:latin typeface="Menlo" charset="0"/>
              </a:rPr>
              <a:t>;</a:t>
            </a:r>
          </a:p>
          <a:p>
            <a:endParaRPr lang="uk-UA" sz="1000" dirty="0">
              <a:solidFill>
                <a:srgbClr val="BF6426"/>
              </a:solidFill>
              <a:latin typeface="Menlo" charset="0"/>
            </a:endParaRPr>
          </a:p>
          <a:p>
            <a:r>
              <a:rPr lang="en-US" sz="1000" dirty="0" err="1">
                <a:solidFill>
                  <a:srgbClr val="FEBB5B"/>
                </a:solidFill>
                <a:latin typeface="Menlo" charset="0"/>
              </a:rPr>
              <a:t>HelloWorld</a:t>
            </a:r>
            <a:r>
              <a:rPr lang="en-US" sz="1000" dirty="0" err="1">
                <a:solidFill>
                  <a:srgbClr val="99A8BA"/>
                </a:solidFill>
                <a:latin typeface="Menlo" charset="0"/>
              </a:rPr>
              <a:t>.</a:t>
            </a:r>
            <a:r>
              <a:rPr lang="en-US" sz="1000" dirty="0" err="1">
                <a:solidFill>
                  <a:srgbClr val="85609A"/>
                </a:solidFill>
                <a:latin typeface="Menlo" charset="0"/>
              </a:rPr>
              <a:t>defaultProps</a:t>
            </a:r>
            <a:r>
              <a:rPr lang="en-US" sz="1000" dirty="0">
                <a:solidFill>
                  <a:srgbClr val="85609A"/>
                </a:solidFill>
                <a:latin typeface="Menlo" charset="0"/>
              </a:rPr>
              <a:t> </a:t>
            </a:r>
            <a:r>
              <a:rPr lang="en-US" sz="1000" dirty="0">
                <a:solidFill>
                  <a:srgbClr val="99A8BA"/>
                </a:solidFill>
                <a:latin typeface="Menlo" charset="0"/>
              </a:rPr>
              <a:t>= {</a:t>
            </a:r>
          </a:p>
          <a:p>
            <a:r>
              <a:rPr lang="nl-NL" sz="1000" dirty="0">
                <a:solidFill>
                  <a:srgbClr val="99A8BA"/>
                </a:solidFill>
                <a:latin typeface="Menlo" charset="0"/>
              </a:rPr>
              <a:t>    </a:t>
            </a:r>
            <a:r>
              <a:rPr lang="nl-NL" sz="1000" dirty="0">
                <a:solidFill>
                  <a:srgbClr val="85609A"/>
                </a:solidFill>
                <a:latin typeface="Menlo" charset="0"/>
              </a:rPr>
              <a:t>name</a:t>
            </a:r>
            <a:r>
              <a:rPr lang="nl-NL" sz="1000" dirty="0">
                <a:solidFill>
                  <a:srgbClr val="99A8BA"/>
                </a:solidFill>
                <a:latin typeface="Menlo" charset="0"/>
              </a:rPr>
              <a:t>: </a:t>
            </a:r>
            <a:r>
              <a:rPr lang="nl-NL" sz="1000" dirty="0">
                <a:solidFill>
                  <a:srgbClr val="587647"/>
                </a:solidFill>
                <a:latin typeface="Menlo" charset="0"/>
              </a:rPr>
              <a:t>'Itay'</a:t>
            </a:r>
          </a:p>
          <a:p>
            <a:r>
              <a:rPr lang="uk-UA" sz="1000" dirty="0">
                <a:solidFill>
                  <a:srgbClr val="99A8BA"/>
                </a:solidFill>
                <a:latin typeface="Menlo" charset="0"/>
              </a:rPr>
              <a:t>}</a:t>
            </a:r>
            <a:r>
              <a:rPr lang="uk-UA" sz="1000" dirty="0">
                <a:solidFill>
                  <a:srgbClr val="BF6426"/>
                </a:solidFill>
                <a:latin typeface="Menlo" charset="0"/>
              </a:rPr>
              <a:t>;</a:t>
            </a:r>
          </a:p>
          <a:p>
            <a:endParaRPr lang="uk-UA" sz="1000" dirty="0">
              <a:solidFill>
                <a:srgbClr val="BF6426"/>
              </a:solidFill>
              <a:latin typeface="Menlo" charset="0"/>
            </a:endParaRPr>
          </a:p>
          <a:p>
            <a:endParaRPr lang="uk-UA" sz="1000" dirty="0">
              <a:solidFill>
                <a:srgbClr val="BF6426"/>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&lt;HelloWorld /&gt;</a:t>
            </a:r>
            <a:r>
              <a:rPr lang="en-US" sz="1000" dirty="0">
                <a:solidFill>
                  <a:srgbClr val="BF6426"/>
                </a:solidFill>
                <a:latin typeface="Menlo" charset="0"/>
              </a:rPr>
              <a:t>;</a:t>
            </a:r>
          </a:p>
          <a:p>
            <a:endParaRPr lang="en-US" sz="1000" dirty="0">
              <a:solidFill>
                <a:srgbClr val="BF6426"/>
              </a:solidFill>
              <a:latin typeface="Menlo" charset="0"/>
            </a:endParaRPr>
          </a:p>
          <a:p>
            <a:r>
              <a:rPr lang="en-US" sz="1000" dirty="0" err="1">
                <a:solidFill>
                  <a:srgbClr val="99A8BA"/>
                </a:solidFill>
                <a:latin typeface="Menlo" charset="0"/>
              </a:rPr>
              <a:t>ReactDOM.render</a:t>
            </a:r>
            <a:r>
              <a:rPr lang="en-US" sz="1000" dirty="0">
                <a:solidFill>
                  <a:srgbClr val="99A8BA"/>
                </a:solidFill>
                <a:latin typeface="Menlo" charset="0"/>
              </a:rPr>
              <a:t>(element</a:t>
            </a:r>
            <a:r>
              <a:rPr lang="en-US" sz="1000" dirty="0">
                <a:solidFill>
                  <a:srgbClr val="BF6426"/>
                </a:solidFill>
                <a:latin typeface="Menlo" charset="0"/>
              </a:rPr>
              <a:t>,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85609A"/>
                </a:solidFill>
                <a:latin typeface="Menlo" charset="0"/>
              </a:rPr>
              <a:t>body</a:t>
            </a:r>
            <a:r>
              <a:rPr lang="en-US" sz="1000" dirty="0">
                <a:solidFill>
                  <a:srgbClr val="99A8BA"/>
                </a:solidFill>
                <a:latin typeface="Menlo" charset="0"/>
              </a:rPr>
              <a:t>)</a:t>
            </a:r>
            <a:r>
              <a:rPr lang="en-US" sz="1000" dirty="0">
                <a:solidFill>
                  <a:srgbClr val="BF6426"/>
                </a:solidFill>
                <a:latin typeface="Menlo" charset="0"/>
              </a:rPr>
              <a:t>;</a:t>
            </a:r>
          </a:p>
        </p:txBody>
      </p:sp>
    </p:spTree>
    <p:extLst>
      <p:ext uri="{BB962C8B-B14F-4D97-AF65-F5344CB8AC3E}">
        <p14:creationId xmlns:p14="http://schemas.microsoft.com/office/powerpoint/2010/main" val="301305752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 State</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118</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A component may or may not be </a:t>
            </a:r>
            <a:r>
              <a:rPr lang="en-US" sz="2400" dirty="0" err="1"/>
              <a:t>stateful</a:t>
            </a:r>
            <a:r>
              <a:rPr lang="en-US" sz="2400" dirty="0"/>
              <a:t>. The state is encapsulated inside a component and cannot be accessed directly from the outside but can be passed down to child components using props.</a:t>
            </a:r>
          </a:p>
        </p:txBody>
      </p:sp>
      <p:sp>
        <p:nvSpPr>
          <p:cNvPr id="7" name="Rectangle 6"/>
          <p:cNvSpPr>
            <a:spLocks noChangeArrowheads="1"/>
          </p:cNvSpPr>
          <p:nvPr/>
        </p:nvSpPr>
        <p:spPr bwMode="auto">
          <a:xfrm>
            <a:off x="612648" y="3284984"/>
            <a:ext cx="8153400" cy="295232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class </a:t>
            </a:r>
            <a:r>
              <a:rPr lang="en-US" sz="1000" dirty="0">
                <a:solidFill>
                  <a:srgbClr val="99A8BA"/>
                </a:solidFill>
                <a:latin typeface="Menlo" charset="0"/>
              </a:rPr>
              <a:t>Counter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en-US" sz="1000" dirty="0">
                <a:solidFill>
                  <a:srgbClr val="99A8BA"/>
                </a:solidFill>
                <a:latin typeface="Menlo" charset="0"/>
              </a:rPr>
              <a:t>    </a:t>
            </a:r>
            <a:r>
              <a:rPr lang="en-US" sz="1000" dirty="0">
                <a:solidFill>
                  <a:srgbClr val="FEBB5B"/>
                </a:solidFill>
                <a:latin typeface="Menlo" charset="0"/>
              </a:rPr>
              <a:t>constructor</a:t>
            </a:r>
            <a:r>
              <a:rPr lang="en-US" sz="1000" dirty="0">
                <a:solidFill>
                  <a:srgbClr val="99A8BA"/>
                </a:solidFill>
                <a:latin typeface="Menlo" charset="0"/>
              </a:rPr>
              <a:t>(props) {</a:t>
            </a:r>
          </a:p>
          <a:p>
            <a:r>
              <a:rPr lang="ro-RO" sz="1000" dirty="0">
                <a:solidFill>
                  <a:srgbClr val="99A8BA"/>
                </a:solidFill>
                <a:latin typeface="Menlo" charset="0"/>
              </a:rPr>
              <a:t>        </a:t>
            </a:r>
            <a:r>
              <a:rPr lang="ro-RO" sz="1000" b="1" dirty="0">
                <a:solidFill>
                  <a:srgbClr val="BF6426"/>
                </a:solidFill>
                <a:latin typeface="Menlo" charset="0"/>
              </a:rPr>
              <a:t>super</a:t>
            </a:r>
            <a:r>
              <a:rPr lang="ro-RO" sz="1000" dirty="0">
                <a:solidFill>
                  <a:srgbClr val="99A8BA"/>
                </a:solidFill>
                <a:latin typeface="Menlo" charset="0"/>
              </a:rPr>
              <a:t>(</a:t>
            </a:r>
            <a:r>
              <a:rPr lang="ro-RO" sz="1000" dirty="0" err="1">
                <a:solidFill>
                  <a:srgbClr val="99A8BA"/>
                </a:solidFill>
                <a:latin typeface="Menlo" charset="0"/>
              </a:rPr>
              <a:t>props</a:t>
            </a:r>
            <a:r>
              <a:rPr lang="ro-RO" sz="1000" dirty="0">
                <a:solidFill>
                  <a:srgbClr val="99A8BA"/>
                </a:solidFill>
                <a:latin typeface="Menlo" charset="0"/>
              </a:rPr>
              <a:t>)</a:t>
            </a:r>
            <a:r>
              <a:rPr lang="ro-RO" sz="1000" dirty="0">
                <a:solidFill>
                  <a:srgbClr val="BF6426"/>
                </a:solidFill>
                <a:latin typeface="Menlo" charset="0"/>
              </a:rPr>
              <a:t>;</a:t>
            </a:r>
          </a:p>
          <a:p>
            <a:endParaRPr lang="ro-RO" sz="1000" dirty="0">
              <a:solidFill>
                <a:srgbClr val="BF6426"/>
              </a:solidFill>
              <a:latin typeface="Menlo" charset="0"/>
            </a:endParaRPr>
          </a:p>
          <a:p>
            <a:r>
              <a:rPr lang="en-US" sz="1000" dirty="0">
                <a:solidFill>
                  <a:srgbClr val="BF6426"/>
                </a:solidFill>
                <a:latin typeface="Menlo" charset="0"/>
              </a:rPr>
              <a:t>        </a:t>
            </a:r>
            <a:r>
              <a:rPr lang="en-US" sz="1000" b="1" dirty="0" err="1">
                <a:solidFill>
                  <a:srgbClr val="BF6426"/>
                </a:solidFill>
                <a:latin typeface="Menlo" charset="0"/>
              </a:rPr>
              <a:t>this</a:t>
            </a:r>
            <a:r>
              <a:rPr lang="en-US" sz="1000" dirty="0" err="1">
                <a:solidFill>
                  <a:srgbClr val="99A8BA"/>
                </a:solidFill>
                <a:latin typeface="Menlo" charset="0"/>
              </a:rPr>
              <a:t>.</a:t>
            </a:r>
            <a:r>
              <a:rPr lang="en-US" sz="1000" dirty="0" err="1">
                <a:solidFill>
                  <a:srgbClr val="85609A"/>
                </a:solidFill>
                <a:latin typeface="Menlo" charset="0"/>
              </a:rPr>
              <a:t>state</a:t>
            </a:r>
            <a:r>
              <a:rPr lang="en-US" sz="1000" dirty="0">
                <a:solidFill>
                  <a:srgbClr val="85609A"/>
                </a:solidFill>
                <a:latin typeface="Menlo" charset="0"/>
              </a:rPr>
              <a:t> </a:t>
            </a:r>
            <a:r>
              <a:rPr lang="en-US" sz="1000" dirty="0">
                <a:solidFill>
                  <a:srgbClr val="99A8BA"/>
                </a:solidFill>
                <a:latin typeface="Menlo" charset="0"/>
              </a:rPr>
              <a:t>= {</a:t>
            </a:r>
          </a:p>
          <a:p>
            <a:r>
              <a:rPr lang="de-DE" sz="1000" dirty="0">
                <a:solidFill>
                  <a:srgbClr val="99A8BA"/>
                </a:solidFill>
                <a:latin typeface="Menlo" charset="0"/>
              </a:rPr>
              <a:t>            </a:t>
            </a:r>
            <a:r>
              <a:rPr lang="de-DE" sz="1000" dirty="0" err="1">
                <a:solidFill>
                  <a:srgbClr val="85609A"/>
                </a:solidFill>
                <a:latin typeface="Menlo" charset="0"/>
              </a:rPr>
              <a:t>counter</a:t>
            </a:r>
            <a:r>
              <a:rPr lang="de-DE" sz="1000" dirty="0">
                <a:solidFill>
                  <a:srgbClr val="99A8BA"/>
                </a:solidFill>
                <a:latin typeface="Menlo" charset="0"/>
              </a:rPr>
              <a:t>: </a:t>
            </a:r>
            <a:r>
              <a:rPr lang="de-DE" sz="1000" dirty="0">
                <a:solidFill>
                  <a:srgbClr val="5684AD"/>
                </a:solidFill>
                <a:latin typeface="Menlo" charset="0"/>
              </a:rPr>
              <a:t>0</a:t>
            </a:r>
          </a:p>
          <a:p>
            <a:r>
              <a:rPr lang="de-DE" sz="1000" dirty="0">
                <a:solidFill>
                  <a:srgbClr val="5684AD"/>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    }</a:t>
            </a:r>
          </a:p>
          <a:p>
            <a:endParaRPr lang="de-DE" sz="1000" dirty="0">
              <a:solidFill>
                <a:srgbClr val="99A8BA"/>
              </a:solidFill>
              <a:latin typeface="Menlo" charset="0"/>
            </a:endParaRP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p>
          <a:p>
            <a:r>
              <a:rPr lang="en-US" sz="1000" dirty="0">
                <a:solidFill>
                  <a:srgbClr val="99A8BA"/>
                </a:solidFill>
                <a:latin typeface="Menlo" charset="0"/>
              </a:rPr>
              <a:t>            </a:t>
            </a:r>
            <a:r>
              <a:rPr lang="en-US" sz="1000" dirty="0">
                <a:solidFill>
                  <a:srgbClr val="E1B358"/>
                </a:solidFill>
                <a:latin typeface="Menlo" charset="0"/>
              </a:rPr>
              <a:t>&lt;div&gt;</a:t>
            </a:r>
            <a:r>
              <a:rPr lang="en-US" sz="1000" dirty="0">
                <a:solidFill>
                  <a:srgbClr val="99A8BA"/>
                </a:solidFill>
                <a:latin typeface="Menlo" charset="0"/>
              </a:rPr>
              <a:t>Counter: {</a:t>
            </a:r>
            <a:r>
              <a:rPr lang="en-US" sz="1000" b="1" dirty="0" err="1">
                <a:solidFill>
                  <a:srgbClr val="BF6426"/>
                </a:solidFill>
                <a:latin typeface="Menlo" charset="0"/>
              </a:rPr>
              <a:t>this</a:t>
            </a:r>
            <a:r>
              <a:rPr lang="en-US" sz="1000" dirty="0" err="1">
                <a:solidFill>
                  <a:srgbClr val="99A8BA"/>
                </a:solidFill>
                <a:latin typeface="Menlo" charset="0"/>
              </a:rPr>
              <a:t>.</a:t>
            </a:r>
            <a:r>
              <a:rPr lang="en-US" sz="1000" dirty="0" err="1">
                <a:solidFill>
                  <a:srgbClr val="85609A"/>
                </a:solidFill>
                <a:latin typeface="Menlo" charset="0"/>
              </a:rPr>
              <a:t>state</a:t>
            </a:r>
            <a:r>
              <a:rPr lang="en-US" sz="1000" dirty="0" err="1">
                <a:solidFill>
                  <a:srgbClr val="99A8BA"/>
                </a:solidFill>
                <a:latin typeface="Menlo" charset="0"/>
              </a:rPr>
              <a:t>.</a:t>
            </a:r>
            <a:r>
              <a:rPr lang="en-US" sz="1000" dirty="0" err="1">
                <a:solidFill>
                  <a:srgbClr val="85609A"/>
                </a:solidFill>
                <a:latin typeface="Menlo" charset="0"/>
              </a:rPr>
              <a:t>counter</a:t>
            </a:r>
            <a:r>
              <a:rPr lang="en-US" sz="1000" dirty="0">
                <a:solidFill>
                  <a:srgbClr val="99A8BA"/>
                </a:solidFill>
                <a:latin typeface="Menlo" charset="0"/>
              </a:rPr>
              <a:t>}</a:t>
            </a:r>
            <a:r>
              <a:rPr lang="en-US" sz="1000" dirty="0">
                <a:solidFill>
                  <a:srgbClr val="E1B358"/>
                </a:solidFill>
                <a:latin typeface="Menlo" charset="0"/>
              </a:rPr>
              <a:t>&lt;/div&gt;</a:t>
            </a:r>
          </a:p>
          <a:p>
            <a:r>
              <a:rPr lang="de-DE" sz="1000" dirty="0">
                <a:solidFill>
                  <a:srgbClr val="E1B358"/>
                </a:solidFill>
                <a:latin typeface="Menlo" charset="0"/>
              </a:rPr>
              <a:t>        </a:t>
            </a:r>
            <a:r>
              <a:rPr lang="de-DE" sz="1000" dirty="0">
                <a:solidFill>
                  <a:srgbClr val="99A8BA"/>
                </a:solidFill>
                <a:latin typeface="Menlo" charset="0"/>
              </a:rPr>
              <a:t>)</a:t>
            </a:r>
            <a:r>
              <a:rPr lang="de-DE"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a:p>
            <a:endParaRPr lang="de-DE" sz="1000" dirty="0">
              <a:solidFill>
                <a:srgbClr val="99A8BA"/>
              </a:solidFill>
              <a:latin typeface="Menlo" charset="0"/>
            </a:endParaRPr>
          </a:p>
          <a:p>
            <a:r>
              <a:rPr lang="de-DE" sz="1000" dirty="0" err="1">
                <a:solidFill>
                  <a:srgbClr val="99A8BA"/>
                </a:solidFill>
                <a:latin typeface="Menlo" charset="0"/>
              </a:rPr>
              <a:t>React.renderComponent</a:t>
            </a:r>
            <a:r>
              <a:rPr lang="de-DE" sz="1000" dirty="0">
                <a:solidFill>
                  <a:srgbClr val="99A8BA"/>
                </a:solidFill>
                <a:latin typeface="Menlo" charset="0"/>
              </a:rPr>
              <a:t>(</a:t>
            </a:r>
            <a:r>
              <a:rPr lang="de-DE" sz="1000" dirty="0">
                <a:solidFill>
                  <a:srgbClr val="E1B358"/>
                </a:solidFill>
                <a:latin typeface="Menlo" charset="0"/>
              </a:rPr>
              <a:t>&lt;Counter/&gt;</a:t>
            </a:r>
            <a:r>
              <a:rPr lang="de-DE" sz="1000" dirty="0">
                <a:solidFill>
                  <a:srgbClr val="BF6426"/>
                </a:solidFill>
                <a:latin typeface="Menlo" charset="0"/>
              </a:rPr>
              <a:t>, </a:t>
            </a:r>
            <a:r>
              <a:rPr lang="de-DE" sz="1000" dirty="0" err="1">
                <a:solidFill>
                  <a:srgbClr val="85609A"/>
                </a:solidFill>
                <a:latin typeface="Menlo" charset="0"/>
              </a:rPr>
              <a:t>document</a:t>
            </a:r>
            <a:r>
              <a:rPr lang="de-DE" sz="1000" dirty="0" err="1">
                <a:solidFill>
                  <a:srgbClr val="99A8BA"/>
                </a:solidFill>
                <a:latin typeface="Menlo" charset="0"/>
              </a:rPr>
              <a:t>.</a:t>
            </a:r>
            <a:r>
              <a:rPr lang="de-DE" sz="1000" dirty="0" err="1">
                <a:solidFill>
                  <a:srgbClr val="85609A"/>
                </a:solidFill>
                <a:latin typeface="Menlo" charset="0"/>
              </a:rPr>
              <a:t>body</a:t>
            </a:r>
            <a:r>
              <a:rPr lang="de-DE" sz="1000" dirty="0">
                <a:solidFill>
                  <a:srgbClr val="99A8BA"/>
                </a:solidFill>
                <a:latin typeface="Menlo" charset="0"/>
              </a:rPr>
              <a:t>)</a:t>
            </a:r>
            <a:r>
              <a:rPr lang="de-DE" sz="1000" dirty="0">
                <a:solidFill>
                  <a:srgbClr val="BF6426"/>
                </a:solidFill>
                <a:latin typeface="Menlo" charset="0"/>
              </a:rPr>
              <a:t>;</a:t>
            </a:r>
          </a:p>
        </p:txBody>
      </p:sp>
    </p:spTree>
    <p:extLst>
      <p:ext uri="{BB962C8B-B14F-4D97-AF65-F5344CB8AC3E}">
        <p14:creationId xmlns:p14="http://schemas.microsoft.com/office/powerpoint/2010/main" val="3242609891"/>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 Composing</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119</a:t>
            </a:fld>
            <a:endParaRPr lang="en-US"/>
          </a:p>
        </p:txBody>
      </p:sp>
      <p:sp>
        <p:nvSpPr>
          <p:cNvPr id="5" name="Content Placeholder 4"/>
          <p:cNvSpPr>
            <a:spLocks noGrp="1"/>
          </p:cNvSpPr>
          <p:nvPr>
            <p:ph sz="quarter" idx="1"/>
          </p:nvPr>
        </p:nvSpPr>
        <p:spPr>
          <a:xfrm>
            <a:off x="612648" y="1597496"/>
            <a:ext cx="8153400" cy="4855840"/>
          </a:xfrm>
        </p:spPr>
        <p:txBody>
          <a:bodyPr>
            <a:normAutofit fontScale="92500"/>
          </a:bodyPr>
          <a:lstStyle/>
          <a:p>
            <a:r>
              <a:rPr lang="en-US" sz="2400" dirty="0"/>
              <a:t>Components can refer to other components in their output. This lets us use the same component abstraction for any level of detail.</a:t>
            </a:r>
          </a:p>
          <a:p>
            <a:r>
              <a:rPr lang="en-US" sz="2400" dirty="0"/>
              <a:t>If a component renders another component in it's render method, the renderer is the owner of the rendered component.</a:t>
            </a:r>
          </a:p>
          <a:p>
            <a:r>
              <a:rPr lang="en-US" sz="2400" dirty="0"/>
              <a:t>The renderer owns the rendered component and has control over it. aka parenting</a:t>
            </a:r>
            <a:r>
              <a:rPr lang="en-US" sz="2400" i="1" dirty="0"/>
              <a:t>.</a:t>
            </a:r>
          </a:p>
          <a:p>
            <a:endParaRPr lang="en-US" sz="2400" i="1" dirty="0"/>
          </a:p>
          <a:p>
            <a:endParaRPr lang="en-US" sz="2400" i="1" dirty="0"/>
          </a:p>
          <a:p>
            <a:endParaRPr lang="en-US" sz="2400" i="1" dirty="0"/>
          </a:p>
          <a:p>
            <a:endParaRPr lang="en-US" sz="2400" i="1" dirty="0"/>
          </a:p>
          <a:p>
            <a:r>
              <a:rPr lang="en-US" sz="2400" i="1" dirty="0"/>
              <a:t>f</a:t>
            </a:r>
            <a:endParaRPr lang="en-US" sz="2400" dirty="0"/>
          </a:p>
        </p:txBody>
      </p:sp>
      <p:sp>
        <p:nvSpPr>
          <p:cNvPr id="12" name="Rectangle 11"/>
          <p:cNvSpPr>
            <a:spLocks noChangeArrowheads="1"/>
          </p:cNvSpPr>
          <p:nvPr/>
        </p:nvSpPr>
        <p:spPr bwMode="auto">
          <a:xfrm>
            <a:off x="612648" y="4025416"/>
            <a:ext cx="8075141" cy="201622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err="1">
                <a:solidFill>
                  <a:srgbClr val="FEBB5B"/>
                </a:solidFill>
                <a:latin typeface="Menlo" charset="0"/>
              </a:rPr>
              <a:t>HelloWorldDisplay</a:t>
            </a:r>
            <a:r>
              <a:rPr lang="en-US" sz="1000" dirty="0">
                <a:solidFill>
                  <a:srgbClr val="FEBB5B"/>
                </a:solidFill>
                <a:latin typeface="Menlo" charset="0"/>
              </a:rPr>
              <a:t> </a:t>
            </a:r>
            <a:r>
              <a:rPr lang="en-US" sz="1000" dirty="0">
                <a:solidFill>
                  <a:srgbClr val="99A8BA"/>
                </a:solidFill>
                <a:latin typeface="Menlo" charset="0"/>
              </a:rPr>
              <a:t>= (props) =&gt; (</a:t>
            </a:r>
          </a:p>
          <a:p>
            <a:r>
              <a:rPr lang="en-US" sz="1000" dirty="0">
                <a:solidFill>
                  <a:srgbClr val="99A8BA"/>
                </a:solidFill>
                <a:latin typeface="Menlo" charset="0"/>
              </a:rPr>
              <a:t>    </a:t>
            </a:r>
            <a:r>
              <a:rPr lang="en-US" sz="1000" dirty="0">
                <a:solidFill>
                  <a:srgbClr val="E1B358"/>
                </a:solidFill>
                <a:latin typeface="Menlo" charset="0"/>
              </a:rPr>
              <a:t>&lt;div&gt;</a:t>
            </a:r>
            <a:r>
              <a:rPr lang="en-US" sz="1000" dirty="0">
                <a:solidFill>
                  <a:srgbClr val="99A8BA"/>
                </a:solidFill>
                <a:latin typeface="Menlo" charset="0"/>
              </a:rPr>
              <a:t>Hello World!</a:t>
            </a:r>
            <a:r>
              <a:rPr lang="en-US" sz="1000" dirty="0">
                <a:solidFill>
                  <a:srgbClr val="E1B358"/>
                </a:solidFill>
                <a:latin typeface="Menlo" charset="0"/>
              </a:rPr>
              <a:t>&lt;/div&gt;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de-DE" sz="1000" b="1" dirty="0" err="1">
                <a:solidFill>
                  <a:srgbClr val="BF6426"/>
                </a:solidFill>
                <a:latin typeface="Menlo" charset="0"/>
              </a:rPr>
              <a:t>const</a:t>
            </a:r>
            <a:r>
              <a:rPr lang="de-DE" sz="1000" b="1" dirty="0">
                <a:solidFill>
                  <a:srgbClr val="BF6426"/>
                </a:solidFill>
                <a:latin typeface="Menlo" charset="0"/>
              </a:rPr>
              <a:t> </a:t>
            </a:r>
            <a:r>
              <a:rPr lang="de-DE" sz="1000" dirty="0">
                <a:solidFill>
                  <a:srgbClr val="99A8BA"/>
                </a:solidFill>
                <a:latin typeface="Menlo" charset="0"/>
              </a:rPr>
              <a:t>App = () =&gt; (</a:t>
            </a:r>
          </a:p>
          <a:p>
            <a:r>
              <a:rPr lang="de-DE" sz="1000" dirty="0">
                <a:solidFill>
                  <a:srgbClr val="99A8BA"/>
                </a:solidFill>
                <a:latin typeface="Menlo" charset="0"/>
              </a:rPr>
              <a:t>    </a:t>
            </a:r>
            <a:r>
              <a:rPr lang="de-DE" sz="1000" dirty="0">
                <a:solidFill>
                  <a:srgbClr val="E1B358"/>
                </a:solidFill>
                <a:latin typeface="Menlo" charset="0"/>
              </a:rPr>
              <a:t>&lt;div&gt;&lt;</a:t>
            </a:r>
            <a:r>
              <a:rPr lang="de-DE" sz="1000" dirty="0" err="1">
                <a:solidFill>
                  <a:srgbClr val="E1B358"/>
                </a:solidFill>
                <a:latin typeface="Menlo" charset="0"/>
              </a:rPr>
              <a:t>HelloWorldDisplay</a:t>
            </a:r>
            <a:r>
              <a:rPr lang="de-DE" sz="1000" dirty="0">
                <a:solidFill>
                  <a:srgbClr val="E1B358"/>
                </a:solidFill>
                <a:latin typeface="Menlo" charset="0"/>
              </a:rPr>
              <a:t>/&gt;&lt;/div&gt;</a:t>
            </a:r>
          </a:p>
          <a:p>
            <a:r>
              <a:rPr lang="is-IS" sz="1000" dirty="0">
                <a:solidFill>
                  <a:srgbClr val="99A8BA"/>
                </a:solidFill>
                <a:latin typeface="Menlo" charset="0"/>
              </a:rPr>
              <a:t>)</a:t>
            </a:r>
          </a:p>
          <a:p>
            <a:endParaRPr lang="is-IS" sz="1000" dirty="0">
              <a:solidFill>
                <a:srgbClr val="99A8BA"/>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&lt;App /&gt;</a:t>
            </a:r>
            <a:r>
              <a:rPr lang="en-US" sz="1000" dirty="0">
                <a:solidFill>
                  <a:srgbClr val="BF6426"/>
                </a:solidFill>
                <a:latin typeface="Menlo" charset="0"/>
              </a:rPr>
              <a:t>;</a:t>
            </a:r>
          </a:p>
          <a:p>
            <a:endParaRPr lang="en-US" sz="1000" dirty="0">
              <a:solidFill>
                <a:srgbClr val="BF6426"/>
              </a:solidFill>
              <a:latin typeface="Menlo" charset="0"/>
            </a:endParaRPr>
          </a:p>
          <a:p>
            <a:r>
              <a:rPr lang="en-US" sz="1000" dirty="0" err="1">
                <a:solidFill>
                  <a:srgbClr val="99A8BA"/>
                </a:solidFill>
                <a:latin typeface="Menlo" charset="0"/>
              </a:rPr>
              <a:t>ReactDOM.render</a:t>
            </a:r>
            <a:r>
              <a:rPr lang="en-US" sz="1000" dirty="0">
                <a:solidFill>
                  <a:srgbClr val="99A8BA"/>
                </a:solidFill>
                <a:latin typeface="Menlo" charset="0"/>
              </a:rPr>
              <a:t>(element</a:t>
            </a:r>
            <a:r>
              <a:rPr lang="en-US" sz="1000" dirty="0">
                <a:solidFill>
                  <a:srgbClr val="BF6426"/>
                </a:solidFill>
                <a:latin typeface="Menlo" charset="0"/>
              </a:rPr>
              <a:t>,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85609A"/>
                </a:solidFill>
                <a:latin typeface="Menlo" charset="0"/>
              </a:rPr>
              <a:t>body</a:t>
            </a:r>
            <a:r>
              <a:rPr lang="en-US" sz="1000" dirty="0">
                <a:solidFill>
                  <a:srgbClr val="99A8BA"/>
                </a:solidFill>
                <a:latin typeface="Menlo" charset="0"/>
              </a:rPr>
              <a:t>)</a:t>
            </a:r>
            <a:r>
              <a:rPr lang="en-US" sz="1000" dirty="0">
                <a:solidFill>
                  <a:srgbClr val="BF6426"/>
                </a:solidFill>
                <a:latin typeface="Menlo" charset="0"/>
              </a:rPr>
              <a:t>;</a:t>
            </a:r>
          </a:p>
        </p:txBody>
      </p:sp>
    </p:spTree>
    <p:extLst>
      <p:ext uri="{BB962C8B-B14F-4D97-AF65-F5344CB8AC3E}">
        <p14:creationId xmlns:p14="http://schemas.microsoft.com/office/powerpoint/2010/main" val="2633576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history.pushState</a:t>
            </a:r>
            <a:endParaRPr lang="en-US" dirty="0"/>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12</a:t>
            </a:fld>
            <a:endParaRPr lang="en-US"/>
          </a:p>
        </p:txBody>
      </p:sp>
      <p:sp>
        <p:nvSpPr>
          <p:cNvPr id="5" name="Content Placeholder 4"/>
          <p:cNvSpPr>
            <a:spLocks noGrp="1"/>
          </p:cNvSpPr>
          <p:nvPr>
            <p:ph sz="quarter" idx="1"/>
          </p:nvPr>
        </p:nvSpPr>
        <p:spPr>
          <a:xfrm>
            <a:off x="612648" y="1600200"/>
            <a:ext cx="8153400" cy="4781128"/>
          </a:xfrm>
        </p:spPr>
        <p:txBody>
          <a:bodyPr>
            <a:normAutofit/>
          </a:bodyPr>
          <a:lstStyle/>
          <a:p>
            <a:r>
              <a:rPr lang="en-US" dirty="0"/>
              <a:t>Suppose </a:t>
            </a:r>
            <a:r>
              <a:rPr lang="en-US" dirty="0">
                <a:solidFill>
                  <a:srgbClr val="FF0000"/>
                </a:solidFill>
              </a:rPr>
              <a:t>http://myws.com/admin/logins</a:t>
            </a:r>
            <a:r>
              <a:rPr lang="en-US" dirty="0"/>
              <a:t> executes the following script</a:t>
            </a:r>
          </a:p>
          <a:p>
            <a:endParaRPr lang="en-US" dirty="0"/>
          </a:p>
          <a:p>
            <a:r>
              <a:rPr lang="en-US" dirty="0"/>
              <a:t>URL bar changes to </a:t>
            </a:r>
            <a:r>
              <a:rPr lang="en-US" dirty="0">
                <a:solidFill>
                  <a:srgbClr val="FF0000"/>
                </a:solidFill>
              </a:rPr>
              <a:t>http://mywebsite.com/admin/state1</a:t>
            </a:r>
          </a:p>
          <a:p>
            <a:r>
              <a:rPr lang="en-US" dirty="0"/>
              <a:t>Browser </a:t>
            </a:r>
            <a:r>
              <a:rPr lang="en-US" b="1" u="sng" dirty="0"/>
              <a:t>does not load</a:t>
            </a:r>
            <a:r>
              <a:rPr lang="en-US" dirty="0"/>
              <a:t> state1 from the server</a:t>
            </a:r>
          </a:p>
          <a:p>
            <a:r>
              <a:rPr lang="en-US" dirty="0"/>
              <a:t>You may use absolute path</a:t>
            </a:r>
          </a:p>
          <a:p>
            <a:endParaRPr lang="en-US" dirty="0"/>
          </a:p>
          <a:p>
            <a:r>
              <a:rPr lang="en-US" dirty="0"/>
              <a:t>URL changes to </a:t>
            </a:r>
            <a:r>
              <a:rPr lang="en-US" dirty="0">
                <a:solidFill>
                  <a:srgbClr val="FF0000"/>
                </a:solidFill>
              </a:rPr>
              <a:t>http://mywebsite.com/state1</a:t>
            </a:r>
            <a:endParaRPr lang="en-US" dirty="0"/>
          </a:p>
        </p:txBody>
      </p:sp>
      <p:sp>
        <p:nvSpPr>
          <p:cNvPr id="6" name="Rectangle 1"/>
          <p:cNvSpPr>
            <a:spLocks noChangeArrowheads="1"/>
          </p:cNvSpPr>
          <p:nvPr/>
        </p:nvSpPr>
        <p:spPr bwMode="auto">
          <a:xfrm>
            <a:off x="1043608" y="2708920"/>
            <a:ext cx="4092787"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window.history.pushState({}, </a:t>
            </a: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null</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a:ln>
                  <a:noFill/>
                </a:ln>
                <a:solidFill>
                  <a:srgbClr val="A31515"/>
                </a:solidFill>
                <a:effectLst/>
                <a:latin typeface="Consolas" panose="020B0609020204030204" pitchFamily="49" charset="0"/>
                <a:cs typeface="Consolas" panose="020B0609020204030204" pitchFamily="49" charset="0"/>
              </a:rPr>
              <a:t>"state1"</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7" name="Rectangle 1"/>
          <p:cNvSpPr>
            <a:spLocks noChangeArrowheads="1"/>
          </p:cNvSpPr>
          <p:nvPr/>
        </p:nvSpPr>
        <p:spPr bwMode="auto">
          <a:xfrm>
            <a:off x="1022688" y="5301208"/>
            <a:ext cx="4177747"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window.history.pushState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null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“/state1"</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8990939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120</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What if we had a button in a child component that needs to manipulates the state managed in a parent component?</a:t>
            </a:r>
          </a:p>
          <a:p>
            <a:r>
              <a:rPr lang="en-US" sz="2400" dirty="0"/>
              <a:t>React component interaction comes in the form of data flow from </a:t>
            </a:r>
            <a:r>
              <a:rPr lang="en-US" sz="2400" b="1" dirty="0"/>
              <a:t>parent to child, child to parent and sibling to sibling</a:t>
            </a:r>
            <a:r>
              <a:rPr lang="en-US" sz="2400" dirty="0"/>
              <a:t>.</a:t>
            </a:r>
          </a:p>
          <a:p>
            <a:r>
              <a:rPr lang="en-US" sz="2400" dirty="0"/>
              <a:t>Usually, component interacts with it’s parent and siblings using  callbacks (handlers) that are passed using props. </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9045" y="4293096"/>
            <a:ext cx="6188838" cy="2461933"/>
          </a:xfrm>
          <a:prstGeom prst="rect">
            <a:avLst/>
          </a:prstGeom>
        </p:spPr>
      </p:pic>
    </p:spTree>
    <p:extLst>
      <p:ext uri="{BB962C8B-B14F-4D97-AF65-F5344CB8AC3E}">
        <p14:creationId xmlns:p14="http://schemas.microsoft.com/office/powerpoint/2010/main" val="268615313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 – Parent to Child</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121</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Parent to child interaction is probably the simplest case as we just pass down props to the child:</a:t>
            </a:r>
          </a:p>
        </p:txBody>
      </p:sp>
      <p:sp>
        <p:nvSpPr>
          <p:cNvPr id="7" name="Rectangle 6"/>
          <p:cNvSpPr>
            <a:spLocks noChangeArrowheads="1"/>
          </p:cNvSpPr>
          <p:nvPr/>
        </p:nvSpPr>
        <p:spPr bwMode="auto">
          <a:xfrm>
            <a:off x="611754" y="2564904"/>
            <a:ext cx="8154294" cy="2442895"/>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err="1">
                <a:solidFill>
                  <a:srgbClr val="FEBB5B"/>
                </a:solidFill>
                <a:latin typeface="Menlo" charset="0"/>
              </a:rPr>
              <a:t>ChildComponent</a:t>
            </a:r>
            <a:r>
              <a:rPr lang="en-US" sz="1000" dirty="0">
                <a:solidFill>
                  <a:srgbClr val="FEBB5B"/>
                </a:solidFill>
                <a:latin typeface="Menlo" charset="0"/>
              </a:rPr>
              <a:t> </a:t>
            </a:r>
            <a:r>
              <a:rPr lang="en-US" sz="1000" dirty="0">
                <a:solidFill>
                  <a:srgbClr val="99A8BA"/>
                </a:solidFill>
                <a:latin typeface="Menlo" charset="0"/>
              </a:rPr>
              <a:t>= (props) =&gt; (</a:t>
            </a:r>
          </a:p>
          <a:p>
            <a:r>
              <a:rPr lang="ro-RO" sz="1000" dirty="0">
                <a:solidFill>
                  <a:srgbClr val="99A8BA"/>
                </a:solidFill>
                <a:latin typeface="Menlo" charset="0"/>
              </a:rPr>
              <a:t>    </a:t>
            </a:r>
            <a:r>
              <a:rPr lang="ro-RO" sz="1000" dirty="0">
                <a:solidFill>
                  <a:srgbClr val="E1B358"/>
                </a:solidFill>
                <a:latin typeface="Menlo" charset="0"/>
              </a:rPr>
              <a:t>&lt;div&gt;</a:t>
            </a:r>
          </a:p>
          <a:p>
            <a:r>
              <a:rPr lang="ro-RO" sz="1000" dirty="0">
                <a:solidFill>
                  <a:srgbClr val="E1B358"/>
                </a:solidFill>
                <a:latin typeface="Menlo" charset="0"/>
              </a:rPr>
              <a:t>        &lt;</a:t>
            </a:r>
            <a:r>
              <a:rPr lang="ro-RO" sz="1000" dirty="0" err="1">
                <a:solidFill>
                  <a:srgbClr val="E1B358"/>
                </a:solidFill>
                <a:latin typeface="Menlo" charset="0"/>
              </a:rPr>
              <a:t>button</a:t>
            </a:r>
            <a:r>
              <a:rPr lang="ro-RO" sz="1000" dirty="0">
                <a:solidFill>
                  <a:srgbClr val="E1B358"/>
                </a:solidFill>
                <a:latin typeface="Menlo" charset="0"/>
              </a:rPr>
              <a:t>&gt;</a:t>
            </a:r>
            <a:r>
              <a:rPr lang="ro-RO" sz="1000" dirty="0">
                <a:solidFill>
                  <a:srgbClr val="99A8BA"/>
                </a:solidFill>
                <a:latin typeface="Menlo" charset="0"/>
              </a:rPr>
              <a:t>{</a:t>
            </a:r>
            <a:r>
              <a:rPr lang="ro-RO" sz="1000" dirty="0" err="1">
                <a:solidFill>
                  <a:srgbClr val="99A8BA"/>
                </a:solidFill>
                <a:latin typeface="Menlo" charset="0"/>
              </a:rPr>
              <a:t>props.buttonText</a:t>
            </a:r>
            <a:r>
              <a:rPr lang="ro-RO" sz="1000" dirty="0">
                <a:solidFill>
                  <a:srgbClr val="99A8BA"/>
                </a:solidFill>
                <a:latin typeface="Menlo" charset="0"/>
              </a:rPr>
              <a:t>}</a:t>
            </a:r>
            <a:r>
              <a:rPr lang="ro-RO" sz="1000" dirty="0">
                <a:solidFill>
                  <a:srgbClr val="E1B358"/>
                </a:solidFill>
                <a:latin typeface="Menlo" charset="0"/>
              </a:rPr>
              <a:t>&lt;/</a:t>
            </a:r>
            <a:r>
              <a:rPr lang="ro-RO" sz="1000" dirty="0" err="1">
                <a:solidFill>
                  <a:srgbClr val="E1B358"/>
                </a:solidFill>
                <a:latin typeface="Menlo" charset="0"/>
              </a:rPr>
              <a:t>button</a:t>
            </a:r>
            <a:r>
              <a:rPr lang="ro-RO" sz="1000" dirty="0">
                <a:solidFill>
                  <a:srgbClr val="E1B358"/>
                </a:solidFill>
                <a:latin typeface="Menlo" charset="0"/>
              </a:rPr>
              <a:t>&gt;</a:t>
            </a:r>
          </a:p>
          <a:p>
            <a:r>
              <a:rPr lang="en-US" sz="1000" dirty="0">
                <a:solidFill>
                  <a:srgbClr val="E1B358"/>
                </a:solidFill>
                <a:latin typeface="Menlo" charset="0"/>
              </a:rPr>
              <a:t>    &lt;/div&gt;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b="1" dirty="0" err="1">
                <a:solidFill>
                  <a:srgbClr val="BF6426"/>
                </a:solidFill>
                <a:latin typeface="Menlo" charset="0"/>
              </a:rPr>
              <a:t>class</a:t>
            </a:r>
            <a:r>
              <a:rPr lang="it-IT" sz="1000" b="1" dirty="0">
                <a:solidFill>
                  <a:srgbClr val="BF6426"/>
                </a:solidFill>
                <a:latin typeface="Menlo" charset="0"/>
              </a:rPr>
              <a:t> </a:t>
            </a:r>
            <a:r>
              <a:rPr lang="it-IT" sz="1000" dirty="0" err="1">
                <a:solidFill>
                  <a:srgbClr val="99A8BA"/>
                </a:solidFill>
                <a:latin typeface="Menlo" charset="0"/>
              </a:rPr>
              <a:t>ParentComponent</a:t>
            </a:r>
            <a:r>
              <a:rPr lang="it-IT" sz="1000" dirty="0">
                <a:solidFill>
                  <a:srgbClr val="99A8BA"/>
                </a:solidFill>
                <a:latin typeface="Menlo" charset="0"/>
              </a:rPr>
              <a:t> </a:t>
            </a:r>
            <a:r>
              <a:rPr lang="it-IT" sz="1000" b="1" dirty="0" err="1">
                <a:solidFill>
                  <a:srgbClr val="BF6426"/>
                </a:solidFill>
                <a:latin typeface="Menlo" charset="0"/>
              </a:rPr>
              <a:t>extends</a:t>
            </a:r>
            <a:r>
              <a:rPr lang="it-IT" sz="1000" b="1" dirty="0">
                <a:solidFill>
                  <a:srgbClr val="BF6426"/>
                </a:solidFill>
                <a:latin typeface="Menlo" charset="0"/>
              </a:rPr>
              <a:t> </a:t>
            </a:r>
            <a:r>
              <a:rPr lang="it-IT" sz="1000" dirty="0" err="1">
                <a:solidFill>
                  <a:srgbClr val="99A8BA"/>
                </a:solidFill>
                <a:latin typeface="Menlo" charset="0"/>
              </a:rPr>
              <a:t>React.Component</a:t>
            </a:r>
            <a:r>
              <a:rPr lang="it-IT" sz="1000" dirty="0">
                <a:solidFill>
                  <a:srgbClr val="99A8BA"/>
                </a:solidFill>
                <a:latin typeface="Menlo" charset="0"/>
              </a:rPr>
              <a:t> {</a:t>
            </a: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p>
          <a:p>
            <a:r>
              <a:rPr lang="ro-RO" sz="1000" dirty="0">
                <a:solidFill>
                  <a:srgbClr val="99A8BA"/>
                </a:solidFill>
                <a:latin typeface="Menlo" charset="0"/>
              </a:rPr>
              <a:t>            </a:t>
            </a:r>
            <a:r>
              <a:rPr lang="ro-RO" sz="1000" dirty="0">
                <a:solidFill>
                  <a:srgbClr val="E1B358"/>
                </a:solidFill>
                <a:latin typeface="Menlo" charset="0"/>
              </a:rPr>
              <a:t>&lt;div&gt;</a:t>
            </a:r>
          </a:p>
          <a:p>
            <a:r>
              <a:rPr lang="ro-RO" sz="1000" dirty="0">
                <a:solidFill>
                  <a:srgbClr val="E1B358"/>
                </a:solidFill>
                <a:latin typeface="Menlo" charset="0"/>
              </a:rPr>
              <a:t>                &lt;</a:t>
            </a:r>
            <a:r>
              <a:rPr lang="ro-RO" sz="1000" dirty="0" err="1">
                <a:solidFill>
                  <a:srgbClr val="E1B358"/>
                </a:solidFill>
                <a:latin typeface="Menlo" charset="0"/>
              </a:rPr>
              <a:t>ChildComponent</a:t>
            </a:r>
            <a:r>
              <a:rPr lang="ro-RO" sz="1000" dirty="0">
                <a:solidFill>
                  <a:srgbClr val="E1B358"/>
                </a:solidFill>
                <a:latin typeface="Menlo" charset="0"/>
              </a:rPr>
              <a:t> </a:t>
            </a:r>
            <a:r>
              <a:rPr lang="ro-RO" sz="1000" dirty="0" err="1">
                <a:solidFill>
                  <a:srgbClr val="ACACAC"/>
                </a:solidFill>
                <a:latin typeface="Menlo" charset="0"/>
              </a:rPr>
              <a:t>buttonText</a:t>
            </a:r>
            <a:r>
              <a:rPr lang="ro-RO" sz="1000" dirty="0">
                <a:solidFill>
                  <a:srgbClr val="587647"/>
                </a:solidFill>
                <a:latin typeface="Menlo" charset="0"/>
              </a:rPr>
              <a:t>="Click </a:t>
            </a:r>
            <a:r>
              <a:rPr lang="ro-RO" sz="1000" dirty="0" err="1">
                <a:solidFill>
                  <a:srgbClr val="587647"/>
                </a:solidFill>
                <a:latin typeface="Menlo" charset="0"/>
              </a:rPr>
              <a:t>Me</a:t>
            </a:r>
            <a:r>
              <a:rPr lang="ro-RO" sz="1000" dirty="0">
                <a:solidFill>
                  <a:srgbClr val="587647"/>
                </a:solidFill>
                <a:latin typeface="Menlo" charset="0"/>
              </a:rPr>
              <a:t>!"</a:t>
            </a:r>
            <a:r>
              <a:rPr lang="ro-RO" sz="1000" dirty="0">
                <a:solidFill>
                  <a:srgbClr val="E1B358"/>
                </a:solidFill>
                <a:latin typeface="Menlo" charset="0"/>
              </a:rPr>
              <a:t>/&gt;</a:t>
            </a:r>
          </a:p>
          <a:p>
            <a:r>
              <a:rPr lang="ro-RO" sz="1000" dirty="0">
                <a:solidFill>
                  <a:srgbClr val="E1B358"/>
                </a:solidFill>
                <a:latin typeface="Menlo" charset="0"/>
              </a:rPr>
              <a:t>            &lt;/div&gt;</a:t>
            </a:r>
          </a:p>
          <a:p>
            <a:r>
              <a:rPr lang="de-DE" sz="1000" dirty="0">
                <a:solidFill>
                  <a:srgbClr val="E1B358"/>
                </a:solidFill>
                <a:latin typeface="Menlo" charset="0"/>
              </a:rPr>
              <a:t>        </a:t>
            </a:r>
            <a:r>
              <a:rPr lang="de-DE" sz="1000" dirty="0">
                <a:solidFill>
                  <a:srgbClr val="99A8BA"/>
                </a:solidFill>
                <a:latin typeface="Menlo" charset="0"/>
              </a:rPr>
              <a:t>)</a:t>
            </a:r>
            <a:r>
              <a:rPr lang="de-DE"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p:txBody>
      </p:sp>
    </p:spTree>
    <p:extLst>
      <p:ext uri="{BB962C8B-B14F-4D97-AF65-F5344CB8AC3E}">
        <p14:creationId xmlns:p14="http://schemas.microsoft.com/office/powerpoint/2010/main" val="347590996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 – Child to Parent</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122</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Child to parent interaction will again, in most cases happen over props. It is common to pass down callbacks through props:</a:t>
            </a:r>
          </a:p>
        </p:txBody>
      </p:sp>
      <p:sp>
        <p:nvSpPr>
          <p:cNvPr id="7" name="Rectangle 6"/>
          <p:cNvSpPr>
            <a:spLocks noChangeArrowheads="1"/>
          </p:cNvSpPr>
          <p:nvPr/>
        </p:nvSpPr>
        <p:spPr bwMode="auto">
          <a:xfrm>
            <a:off x="611754" y="2564904"/>
            <a:ext cx="8154294" cy="367240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err="1">
                <a:solidFill>
                  <a:srgbClr val="FEBB5B"/>
                </a:solidFill>
                <a:latin typeface="Menlo" charset="0"/>
              </a:rPr>
              <a:t>ChildComponent</a:t>
            </a:r>
            <a:r>
              <a:rPr lang="en-US" sz="1000" dirty="0">
                <a:solidFill>
                  <a:srgbClr val="FEBB5B"/>
                </a:solidFill>
                <a:latin typeface="Menlo" charset="0"/>
              </a:rPr>
              <a:t> </a:t>
            </a:r>
            <a:r>
              <a:rPr lang="en-US" sz="1000" dirty="0">
                <a:solidFill>
                  <a:srgbClr val="99A8BA"/>
                </a:solidFill>
                <a:latin typeface="Menlo" charset="0"/>
              </a:rPr>
              <a:t>= (props) =&gt; (</a:t>
            </a:r>
          </a:p>
          <a:p>
            <a:r>
              <a:rPr lang="en-US" sz="1000" dirty="0">
                <a:solidFill>
                  <a:srgbClr val="99A8BA"/>
                </a:solidFill>
                <a:latin typeface="Menlo" charset="0"/>
              </a:rPr>
              <a:t>    </a:t>
            </a:r>
            <a:r>
              <a:rPr lang="en-US" sz="1000" dirty="0">
                <a:solidFill>
                  <a:srgbClr val="6D6D6D"/>
                </a:solidFill>
                <a:latin typeface="Menlo" charset="0"/>
              </a:rPr>
              <a:t>// Bind to the </a:t>
            </a:r>
            <a:r>
              <a:rPr lang="en-US" sz="1000" dirty="0" err="1">
                <a:solidFill>
                  <a:srgbClr val="6D6D6D"/>
                </a:solidFill>
                <a:latin typeface="Menlo" charset="0"/>
              </a:rPr>
              <a:t>onClick</a:t>
            </a:r>
            <a:r>
              <a:rPr lang="en-US" sz="1000" dirty="0">
                <a:solidFill>
                  <a:srgbClr val="6D6D6D"/>
                </a:solidFill>
                <a:latin typeface="Menlo" charset="0"/>
              </a:rPr>
              <a:t> event of button and invoke </a:t>
            </a:r>
            <a:r>
              <a:rPr lang="en-US" sz="1000" dirty="0" err="1">
                <a:solidFill>
                  <a:srgbClr val="6D6D6D"/>
                </a:solidFill>
                <a:latin typeface="Menlo" charset="0"/>
              </a:rPr>
              <a:t>onClick</a:t>
            </a:r>
            <a:r>
              <a:rPr lang="en-US" sz="1000" dirty="0">
                <a:solidFill>
                  <a:srgbClr val="6D6D6D"/>
                </a:solidFill>
                <a:latin typeface="Menlo" charset="0"/>
              </a:rPr>
              <a:t> callback when fired</a:t>
            </a:r>
          </a:p>
          <a:p>
            <a:r>
              <a:rPr lang="ro-RO" sz="1000" dirty="0">
                <a:solidFill>
                  <a:srgbClr val="6D6D6D"/>
                </a:solidFill>
                <a:latin typeface="Menlo" charset="0"/>
              </a:rPr>
              <a:t>    </a:t>
            </a:r>
            <a:r>
              <a:rPr lang="ro-RO" sz="1000" dirty="0">
                <a:solidFill>
                  <a:srgbClr val="E1B358"/>
                </a:solidFill>
                <a:latin typeface="Menlo" charset="0"/>
              </a:rPr>
              <a:t>&lt;div&gt;</a:t>
            </a:r>
          </a:p>
          <a:p>
            <a:r>
              <a:rPr lang="ro-RO" sz="1000" dirty="0">
                <a:solidFill>
                  <a:srgbClr val="E1B358"/>
                </a:solidFill>
                <a:latin typeface="Menlo" charset="0"/>
              </a:rPr>
              <a:t>        &lt;</a:t>
            </a:r>
            <a:r>
              <a:rPr lang="ro-RO" sz="1000" dirty="0" err="1">
                <a:solidFill>
                  <a:srgbClr val="E1B358"/>
                </a:solidFill>
                <a:latin typeface="Menlo" charset="0"/>
              </a:rPr>
              <a:t>button</a:t>
            </a:r>
            <a:r>
              <a:rPr lang="ro-RO" sz="1000" dirty="0">
                <a:solidFill>
                  <a:srgbClr val="E1B358"/>
                </a:solidFill>
                <a:latin typeface="Menlo" charset="0"/>
              </a:rPr>
              <a:t> </a:t>
            </a:r>
            <a:r>
              <a:rPr lang="ro-RO" sz="1000" dirty="0" err="1">
                <a:solidFill>
                  <a:srgbClr val="ACACAC"/>
                </a:solidFill>
                <a:latin typeface="Menlo" charset="0"/>
              </a:rPr>
              <a:t>onClick</a:t>
            </a:r>
            <a:r>
              <a:rPr lang="ro-RO" sz="1000" dirty="0">
                <a:solidFill>
                  <a:srgbClr val="587647"/>
                </a:solidFill>
                <a:latin typeface="Menlo" charset="0"/>
              </a:rPr>
              <a:t>=</a:t>
            </a:r>
            <a:r>
              <a:rPr lang="ro-RO" sz="1000" dirty="0">
                <a:solidFill>
                  <a:srgbClr val="99A8BA"/>
                </a:solidFill>
                <a:latin typeface="Menlo" charset="0"/>
              </a:rPr>
              <a:t>{</a:t>
            </a:r>
            <a:r>
              <a:rPr lang="ro-RO" sz="1000" dirty="0" err="1">
                <a:solidFill>
                  <a:srgbClr val="99A8BA"/>
                </a:solidFill>
                <a:latin typeface="Menlo" charset="0"/>
              </a:rPr>
              <a:t>props.onClick</a:t>
            </a:r>
            <a:r>
              <a:rPr lang="ro-RO" sz="1000" dirty="0">
                <a:solidFill>
                  <a:srgbClr val="99A8BA"/>
                </a:solidFill>
                <a:latin typeface="Menlo" charset="0"/>
              </a:rPr>
              <a:t>}</a:t>
            </a:r>
            <a:r>
              <a:rPr lang="ro-RO" sz="1000" dirty="0">
                <a:solidFill>
                  <a:srgbClr val="E1B358"/>
                </a:solidFill>
                <a:latin typeface="Menlo" charset="0"/>
              </a:rPr>
              <a:t>&gt;</a:t>
            </a:r>
            <a:r>
              <a:rPr lang="ro-RO" sz="1000" dirty="0">
                <a:solidFill>
                  <a:srgbClr val="99A8BA"/>
                </a:solidFill>
                <a:latin typeface="Menlo" charset="0"/>
              </a:rPr>
              <a:t>Click </a:t>
            </a:r>
            <a:r>
              <a:rPr lang="ro-RO" sz="1000" dirty="0" err="1">
                <a:solidFill>
                  <a:srgbClr val="99A8BA"/>
                </a:solidFill>
                <a:latin typeface="Menlo" charset="0"/>
              </a:rPr>
              <a:t>me</a:t>
            </a:r>
            <a:r>
              <a:rPr lang="ro-RO" sz="1000" dirty="0">
                <a:solidFill>
                  <a:srgbClr val="E1B358"/>
                </a:solidFill>
                <a:latin typeface="Menlo" charset="0"/>
              </a:rPr>
              <a:t>&lt;/</a:t>
            </a:r>
            <a:r>
              <a:rPr lang="ro-RO" sz="1000" dirty="0" err="1">
                <a:solidFill>
                  <a:srgbClr val="E1B358"/>
                </a:solidFill>
                <a:latin typeface="Menlo" charset="0"/>
              </a:rPr>
              <a:t>button</a:t>
            </a:r>
            <a:r>
              <a:rPr lang="ro-RO" sz="1000" dirty="0">
                <a:solidFill>
                  <a:srgbClr val="E1B358"/>
                </a:solidFill>
                <a:latin typeface="Menlo" charset="0"/>
              </a:rPr>
              <a:t>&gt;</a:t>
            </a:r>
          </a:p>
          <a:p>
            <a:r>
              <a:rPr lang="en-US" sz="1000" dirty="0">
                <a:solidFill>
                  <a:srgbClr val="E1B358"/>
                </a:solidFill>
                <a:latin typeface="Menlo" charset="0"/>
              </a:rPr>
              <a:t>    &lt;/div&gt;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b="1" dirty="0" err="1">
                <a:solidFill>
                  <a:srgbClr val="BF6426"/>
                </a:solidFill>
                <a:latin typeface="Menlo" charset="0"/>
              </a:rPr>
              <a:t>class</a:t>
            </a:r>
            <a:r>
              <a:rPr lang="it-IT" sz="1000" b="1" dirty="0">
                <a:solidFill>
                  <a:srgbClr val="BF6426"/>
                </a:solidFill>
                <a:latin typeface="Menlo" charset="0"/>
              </a:rPr>
              <a:t> </a:t>
            </a:r>
            <a:r>
              <a:rPr lang="it-IT" sz="1000" dirty="0" err="1">
                <a:solidFill>
                  <a:srgbClr val="99A8BA"/>
                </a:solidFill>
                <a:latin typeface="Menlo" charset="0"/>
              </a:rPr>
              <a:t>ParentComponent</a:t>
            </a:r>
            <a:r>
              <a:rPr lang="it-IT" sz="1000" dirty="0">
                <a:solidFill>
                  <a:srgbClr val="99A8BA"/>
                </a:solidFill>
                <a:latin typeface="Menlo" charset="0"/>
              </a:rPr>
              <a:t> </a:t>
            </a:r>
            <a:r>
              <a:rPr lang="it-IT" sz="1000" b="1" dirty="0" err="1">
                <a:solidFill>
                  <a:srgbClr val="BF6426"/>
                </a:solidFill>
                <a:latin typeface="Menlo" charset="0"/>
              </a:rPr>
              <a:t>extends</a:t>
            </a:r>
            <a:r>
              <a:rPr lang="it-IT" sz="1000" b="1" dirty="0">
                <a:solidFill>
                  <a:srgbClr val="BF6426"/>
                </a:solidFill>
                <a:latin typeface="Menlo" charset="0"/>
              </a:rPr>
              <a:t> </a:t>
            </a:r>
            <a:r>
              <a:rPr lang="it-IT" sz="1000" dirty="0" err="1">
                <a:solidFill>
                  <a:srgbClr val="99A8BA"/>
                </a:solidFill>
                <a:latin typeface="Menlo" charset="0"/>
              </a:rPr>
              <a:t>React.Component</a:t>
            </a:r>
            <a:r>
              <a:rPr lang="it-IT" sz="1000" dirty="0">
                <a:solidFill>
                  <a:srgbClr val="99A8BA"/>
                </a:solidFill>
                <a:latin typeface="Menlo" charset="0"/>
              </a:rPr>
              <a:t> {</a:t>
            </a:r>
          </a:p>
          <a:p>
            <a:r>
              <a:rPr lang="it-IT" sz="1000" dirty="0">
                <a:solidFill>
                  <a:srgbClr val="99A8BA"/>
                </a:solidFill>
                <a:latin typeface="Menlo" charset="0"/>
              </a:rPr>
              <a:t>    </a:t>
            </a:r>
            <a:r>
              <a:rPr lang="it-IT" sz="1000" dirty="0">
                <a:solidFill>
                  <a:srgbClr val="6D6D6D"/>
                </a:solidFill>
                <a:latin typeface="Menlo" charset="0"/>
              </a:rPr>
              <a:t>// </a:t>
            </a:r>
            <a:r>
              <a:rPr lang="it-IT" sz="1000" dirty="0" err="1">
                <a:solidFill>
                  <a:srgbClr val="6D6D6D"/>
                </a:solidFill>
                <a:latin typeface="Menlo" charset="0"/>
              </a:rPr>
              <a:t>Callback</a:t>
            </a:r>
            <a:r>
              <a:rPr lang="it-IT" sz="1000" dirty="0">
                <a:solidFill>
                  <a:srgbClr val="6D6D6D"/>
                </a:solidFill>
                <a:latin typeface="Menlo" charset="0"/>
              </a:rPr>
              <a:t> </a:t>
            </a:r>
            <a:r>
              <a:rPr lang="it-IT" sz="1000" dirty="0" err="1">
                <a:solidFill>
                  <a:srgbClr val="6D6D6D"/>
                </a:solidFill>
                <a:latin typeface="Menlo" charset="0"/>
              </a:rPr>
              <a:t>function</a:t>
            </a:r>
            <a:r>
              <a:rPr lang="it-IT" sz="1000" dirty="0">
                <a:solidFill>
                  <a:srgbClr val="6D6D6D"/>
                </a:solidFill>
                <a:latin typeface="Menlo" charset="0"/>
              </a:rPr>
              <a:t> </a:t>
            </a:r>
            <a:r>
              <a:rPr lang="it-IT" sz="1000" dirty="0" err="1">
                <a:solidFill>
                  <a:srgbClr val="6D6D6D"/>
                </a:solidFill>
                <a:latin typeface="Menlo" charset="0"/>
              </a:rPr>
              <a:t>that</a:t>
            </a:r>
            <a:r>
              <a:rPr lang="it-IT" sz="1000" dirty="0">
                <a:solidFill>
                  <a:srgbClr val="6D6D6D"/>
                </a:solidFill>
                <a:latin typeface="Menlo" charset="0"/>
              </a:rPr>
              <a:t> </a:t>
            </a:r>
            <a:r>
              <a:rPr lang="it-IT" sz="1000" dirty="0" err="1">
                <a:solidFill>
                  <a:srgbClr val="6D6D6D"/>
                </a:solidFill>
                <a:latin typeface="Menlo" charset="0"/>
              </a:rPr>
              <a:t>will</a:t>
            </a:r>
            <a:r>
              <a:rPr lang="it-IT" sz="1000" dirty="0">
                <a:solidFill>
                  <a:srgbClr val="6D6D6D"/>
                </a:solidFill>
                <a:latin typeface="Menlo" charset="0"/>
              </a:rPr>
              <a:t> be </a:t>
            </a:r>
            <a:r>
              <a:rPr lang="it-IT" sz="1000" dirty="0" err="1">
                <a:solidFill>
                  <a:srgbClr val="6D6D6D"/>
                </a:solidFill>
                <a:latin typeface="Menlo" charset="0"/>
              </a:rPr>
              <a:t>passed</a:t>
            </a:r>
            <a:r>
              <a:rPr lang="it-IT" sz="1000" dirty="0">
                <a:solidFill>
                  <a:srgbClr val="6D6D6D"/>
                </a:solidFill>
                <a:latin typeface="Menlo" charset="0"/>
              </a:rPr>
              <a:t> down to the </a:t>
            </a:r>
            <a:r>
              <a:rPr lang="it-IT" sz="1000" dirty="0" err="1">
                <a:solidFill>
                  <a:srgbClr val="6D6D6D"/>
                </a:solidFill>
                <a:latin typeface="Menlo" charset="0"/>
              </a:rPr>
              <a:t>child</a:t>
            </a:r>
            <a:r>
              <a:rPr lang="it-IT" sz="1000" dirty="0">
                <a:solidFill>
                  <a:srgbClr val="6D6D6D"/>
                </a:solidFill>
                <a:latin typeface="Menlo" charset="0"/>
              </a:rPr>
              <a:t> component</a:t>
            </a:r>
          </a:p>
          <a:p>
            <a:r>
              <a:rPr lang="it-IT" sz="1000" dirty="0">
                <a:solidFill>
                  <a:srgbClr val="6D6D6D"/>
                </a:solidFill>
                <a:latin typeface="Menlo" charset="0"/>
              </a:rPr>
              <a:t>    </a:t>
            </a:r>
            <a:r>
              <a:rPr lang="it-IT" sz="1000" dirty="0" err="1">
                <a:solidFill>
                  <a:srgbClr val="FEBB5B"/>
                </a:solidFill>
                <a:latin typeface="Menlo" charset="0"/>
              </a:rPr>
              <a:t>handleChildClick</a:t>
            </a:r>
            <a:r>
              <a:rPr lang="it-IT" sz="1000" dirty="0">
                <a:solidFill>
                  <a:srgbClr val="99A8BA"/>
                </a:solidFill>
                <a:latin typeface="Menlo" charset="0"/>
              </a:rPr>
              <a:t>(data) {</a:t>
            </a:r>
          </a:p>
          <a:p>
            <a:r>
              <a:rPr lang="it-IT" sz="1000" dirty="0">
                <a:solidFill>
                  <a:srgbClr val="99A8BA"/>
                </a:solidFill>
                <a:latin typeface="Menlo" charset="0"/>
              </a:rPr>
              <a:t>        </a:t>
            </a:r>
            <a:r>
              <a:rPr lang="it-IT" sz="1000" dirty="0" err="1">
                <a:solidFill>
                  <a:srgbClr val="85609A"/>
                </a:solidFill>
                <a:latin typeface="Menlo" charset="0"/>
              </a:rPr>
              <a:t>console</a:t>
            </a:r>
            <a:r>
              <a:rPr lang="it-IT" sz="1000" dirty="0" err="1">
                <a:solidFill>
                  <a:srgbClr val="99A8BA"/>
                </a:solidFill>
                <a:latin typeface="Menlo" charset="0"/>
              </a:rPr>
              <a:t>.</a:t>
            </a:r>
            <a:r>
              <a:rPr lang="it-IT" sz="1000" dirty="0" err="1">
                <a:solidFill>
                  <a:srgbClr val="FEBB5B"/>
                </a:solidFill>
                <a:latin typeface="Menlo" charset="0"/>
              </a:rPr>
              <a:t>log</a:t>
            </a:r>
            <a:r>
              <a:rPr lang="it-IT" sz="1000" dirty="0">
                <a:solidFill>
                  <a:srgbClr val="99A8BA"/>
                </a:solidFill>
                <a:latin typeface="Menlo" charset="0"/>
              </a:rPr>
              <a:t>(</a:t>
            </a:r>
            <a:r>
              <a:rPr lang="it-IT" sz="1000" dirty="0">
                <a:solidFill>
                  <a:srgbClr val="587647"/>
                </a:solidFill>
                <a:latin typeface="Menlo" charset="0"/>
              </a:rPr>
              <a:t>'Child component </a:t>
            </a:r>
            <a:r>
              <a:rPr lang="it-IT" sz="1000" dirty="0" err="1">
                <a:solidFill>
                  <a:srgbClr val="587647"/>
                </a:solidFill>
                <a:latin typeface="Menlo" charset="0"/>
              </a:rPr>
              <a:t>has</a:t>
            </a:r>
            <a:r>
              <a:rPr lang="it-IT" sz="1000" dirty="0">
                <a:solidFill>
                  <a:srgbClr val="587647"/>
                </a:solidFill>
                <a:latin typeface="Menlo" charset="0"/>
              </a:rPr>
              <a:t> </a:t>
            </a:r>
            <a:r>
              <a:rPr lang="it-IT" sz="1000" dirty="0" err="1">
                <a:solidFill>
                  <a:srgbClr val="587647"/>
                </a:solidFill>
                <a:latin typeface="Menlo" charset="0"/>
              </a:rPr>
              <a:t>returned</a:t>
            </a:r>
            <a:r>
              <a:rPr lang="it-IT" sz="1000" dirty="0">
                <a:solidFill>
                  <a:srgbClr val="587647"/>
                </a:solidFill>
                <a:latin typeface="Menlo" charset="0"/>
              </a:rPr>
              <a:t> with data:'</a:t>
            </a:r>
            <a:r>
              <a:rPr lang="it-IT" sz="1000" dirty="0">
                <a:solidFill>
                  <a:srgbClr val="BF6426"/>
                </a:solidFill>
                <a:latin typeface="Menlo" charset="0"/>
              </a:rPr>
              <a:t>, </a:t>
            </a:r>
            <a:r>
              <a:rPr lang="it-IT" sz="1000" dirty="0">
                <a:solidFill>
                  <a:srgbClr val="99A8BA"/>
                </a:solidFill>
                <a:latin typeface="Menlo" charset="0"/>
              </a:rPr>
              <a:t>data)</a:t>
            </a:r>
            <a:r>
              <a:rPr lang="it-IT"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endParaRPr lang="de-DE" sz="1000" dirty="0">
              <a:solidFill>
                <a:srgbClr val="99A8BA"/>
              </a:solidFill>
              <a:latin typeface="Menlo" charset="0"/>
            </a:endParaRP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dirty="0">
                <a:solidFill>
                  <a:srgbClr val="6D6D6D"/>
                </a:solidFill>
                <a:latin typeface="Menlo" charset="0"/>
              </a:rPr>
              <a:t>// Pass down the callback function through the </a:t>
            </a:r>
            <a:r>
              <a:rPr lang="en-US" sz="1000" dirty="0" err="1">
                <a:solidFill>
                  <a:srgbClr val="6D6D6D"/>
                </a:solidFill>
                <a:latin typeface="Menlo" charset="0"/>
              </a:rPr>
              <a:t>onClick</a:t>
            </a:r>
            <a:r>
              <a:rPr lang="en-US" sz="1000" dirty="0">
                <a:solidFill>
                  <a:srgbClr val="6D6D6D"/>
                </a:solidFill>
                <a:latin typeface="Menlo" charset="0"/>
              </a:rPr>
              <a:t> prop</a:t>
            </a:r>
          </a:p>
          <a:p>
            <a:r>
              <a:rPr lang="en-US" sz="1000" dirty="0">
                <a:solidFill>
                  <a:srgbClr val="6D6D6D"/>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p>
          <a:p>
            <a:r>
              <a:rPr lang="ro-RO" sz="1000" dirty="0">
                <a:solidFill>
                  <a:srgbClr val="99A8BA"/>
                </a:solidFill>
                <a:latin typeface="Menlo" charset="0"/>
              </a:rPr>
              <a:t>            </a:t>
            </a:r>
            <a:r>
              <a:rPr lang="ro-RO" sz="1000" dirty="0">
                <a:solidFill>
                  <a:srgbClr val="E1B358"/>
                </a:solidFill>
                <a:latin typeface="Menlo" charset="0"/>
              </a:rPr>
              <a:t>&lt;div&gt;</a:t>
            </a:r>
          </a:p>
          <a:p>
            <a:r>
              <a:rPr lang="ro-RO" sz="1000" dirty="0">
                <a:solidFill>
                  <a:srgbClr val="E1B358"/>
                </a:solidFill>
                <a:latin typeface="Menlo" charset="0"/>
              </a:rPr>
              <a:t>                &lt;</a:t>
            </a:r>
            <a:r>
              <a:rPr lang="ro-RO" sz="1000" dirty="0" err="1">
                <a:solidFill>
                  <a:srgbClr val="E1B358"/>
                </a:solidFill>
                <a:latin typeface="Menlo" charset="0"/>
              </a:rPr>
              <a:t>ChildComponent</a:t>
            </a:r>
            <a:r>
              <a:rPr lang="ro-RO" sz="1000" dirty="0">
                <a:solidFill>
                  <a:srgbClr val="E1B358"/>
                </a:solidFill>
                <a:latin typeface="Menlo" charset="0"/>
              </a:rPr>
              <a:t> </a:t>
            </a:r>
            <a:r>
              <a:rPr lang="ro-RO" sz="1000" dirty="0" err="1">
                <a:solidFill>
                  <a:srgbClr val="ACACAC"/>
                </a:solidFill>
                <a:latin typeface="Menlo" charset="0"/>
              </a:rPr>
              <a:t>onClick</a:t>
            </a:r>
            <a:r>
              <a:rPr lang="ro-RO" sz="1000" dirty="0">
                <a:solidFill>
                  <a:srgbClr val="587647"/>
                </a:solidFill>
                <a:latin typeface="Menlo" charset="0"/>
              </a:rPr>
              <a:t>=</a:t>
            </a:r>
            <a:r>
              <a:rPr lang="ro-RO" sz="1000" dirty="0">
                <a:solidFill>
                  <a:srgbClr val="99A8BA"/>
                </a:solidFill>
                <a:latin typeface="Menlo" charset="0"/>
              </a:rPr>
              <a:t>{</a:t>
            </a:r>
            <a:r>
              <a:rPr lang="ro-RO" sz="1000" b="1" dirty="0" err="1">
                <a:solidFill>
                  <a:srgbClr val="BF6426"/>
                </a:solidFill>
                <a:latin typeface="Menlo" charset="0"/>
              </a:rPr>
              <a:t>this</a:t>
            </a:r>
            <a:r>
              <a:rPr lang="ro-RO" sz="1000" dirty="0" err="1">
                <a:solidFill>
                  <a:srgbClr val="99A8BA"/>
                </a:solidFill>
                <a:latin typeface="Menlo" charset="0"/>
              </a:rPr>
              <a:t>.</a:t>
            </a:r>
            <a:r>
              <a:rPr lang="ro-RO" sz="1000" dirty="0" err="1">
                <a:solidFill>
                  <a:srgbClr val="FEBB5B"/>
                </a:solidFill>
                <a:latin typeface="Menlo" charset="0"/>
              </a:rPr>
              <a:t>handleChildClick</a:t>
            </a:r>
            <a:r>
              <a:rPr lang="ro-RO" sz="1000" dirty="0">
                <a:solidFill>
                  <a:srgbClr val="99A8BA"/>
                </a:solidFill>
                <a:latin typeface="Menlo" charset="0"/>
              </a:rPr>
              <a:t>}</a:t>
            </a:r>
            <a:r>
              <a:rPr lang="ro-RO" sz="1000" dirty="0">
                <a:solidFill>
                  <a:srgbClr val="E1B358"/>
                </a:solidFill>
                <a:latin typeface="Menlo" charset="0"/>
              </a:rPr>
              <a:t>/&gt;</a:t>
            </a:r>
          </a:p>
          <a:p>
            <a:r>
              <a:rPr lang="ro-RO" sz="1000" dirty="0">
                <a:solidFill>
                  <a:srgbClr val="E1B358"/>
                </a:solidFill>
                <a:latin typeface="Menlo" charset="0"/>
              </a:rPr>
              <a:t>            &lt;/div&gt;</a:t>
            </a:r>
          </a:p>
          <a:p>
            <a:r>
              <a:rPr lang="de-DE" sz="1000" dirty="0">
                <a:solidFill>
                  <a:srgbClr val="E1B358"/>
                </a:solidFill>
                <a:latin typeface="Menlo" charset="0"/>
              </a:rPr>
              <a:t>        </a:t>
            </a:r>
            <a:r>
              <a:rPr lang="de-DE" sz="1000" dirty="0">
                <a:solidFill>
                  <a:srgbClr val="99A8BA"/>
                </a:solidFill>
                <a:latin typeface="Menlo" charset="0"/>
              </a:rPr>
              <a:t>)</a:t>
            </a:r>
            <a:r>
              <a:rPr lang="de-DE"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p:txBody>
      </p:sp>
    </p:spTree>
    <p:extLst>
      <p:ext uri="{BB962C8B-B14F-4D97-AF65-F5344CB8AC3E}">
        <p14:creationId xmlns:p14="http://schemas.microsoft.com/office/powerpoint/2010/main" val="24780179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 – Sibling to Sibling</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123</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Sibling to sibling interaction is not very common. It requires us to keep a state in the parent component for each child component and pass down callbacks.</a:t>
            </a:r>
          </a:p>
          <a:p>
            <a:r>
              <a:rPr lang="en-US" sz="2400" dirty="0"/>
              <a:t>The solution is complicated. I will present it hands-on. </a:t>
            </a:r>
          </a:p>
        </p:txBody>
      </p:sp>
    </p:spTree>
    <p:extLst>
      <p:ext uri="{BB962C8B-B14F-4D97-AF65-F5344CB8AC3E}">
        <p14:creationId xmlns:p14="http://schemas.microsoft.com/office/powerpoint/2010/main" val="238203258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 – Any to Any</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124</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It is an anti pattern.</a:t>
            </a:r>
          </a:p>
          <a:p>
            <a:r>
              <a:rPr lang="en-US" sz="2400" dirty="0"/>
              <a:t>If you reach a state where you want all the component’s in your app to communicate with each other, your are doing something very very wrong..</a:t>
            </a:r>
          </a:p>
        </p:txBody>
      </p:sp>
    </p:spTree>
    <p:extLst>
      <p:ext uri="{BB962C8B-B14F-4D97-AF65-F5344CB8AC3E}">
        <p14:creationId xmlns:p14="http://schemas.microsoft.com/office/powerpoint/2010/main" val="2535407859"/>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React Context (Experimental)</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125</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100" dirty="0"/>
              <a:t>Allows you to pass data down through the component hierarchy without the usage of props.</a:t>
            </a:r>
          </a:p>
          <a:p>
            <a:r>
              <a:rPr lang="en-US" sz="2100" dirty="0"/>
              <a:t>It is experimental. </a:t>
            </a:r>
            <a:r>
              <a:rPr lang="en-US" sz="2100" dirty="0" err="1"/>
              <a:t>React’s</a:t>
            </a:r>
            <a:r>
              <a:rPr lang="en-US" sz="2100" dirty="0"/>
              <a:t> documentation warn us about it:</a:t>
            </a:r>
          </a:p>
          <a:p>
            <a:endParaRPr lang="en-US" sz="2100" dirty="0"/>
          </a:p>
          <a:p>
            <a:endParaRPr lang="en-US" sz="2100" dirty="0"/>
          </a:p>
          <a:p>
            <a:r>
              <a:rPr lang="en-US" sz="2100" dirty="0"/>
              <a:t>A context provider component is required. It should implement both </a:t>
            </a:r>
            <a:r>
              <a:rPr lang="en-US" sz="2100" dirty="0" err="1"/>
              <a:t>childContextTypes</a:t>
            </a:r>
            <a:r>
              <a:rPr lang="en-US" sz="2100" dirty="0"/>
              <a:t> and </a:t>
            </a:r>
            <a:r>
              <a:rPr lang="en-US" sz="2100" dirty="0" err="1"/>
              <a:t>getChildContext</a:t>
            </a:r>
            <a:r>
              <a:rPr lang="en-US" sz="2100" dirty="0"/>
              <a:t>:</a:t>
            </a:r>
          </a:p>
          <a:p>
            <a:pPr lvl="1"/>
            <a:r>
              <a:rPr lang="en-US" sz="2100" i="1" dirty="0" err="1"/>
              <a:t>childContextTypes</a:t>
            </a:r>
            <a:r>
              <a:rPr lang="en-US" sz="2100" dirty="0"/>
              <a:t> - static property that allows you to declare the structure of the context object being passed to your component’s descendants.</a:t>
            </a:r>
          </a:p>
          <a:p>
            <a:pPr lvl="1"/>
            <a:r>
              <a:rPr lang="en-US" sz="2100" i="1" dirty="0" err="1"/>
              <a:t>getChildContext</a:t>
            </a:r>
            <a:r>
              <a:rPr lang="en-US" sz="2100" i="1" dirty="0"/>
              <a:t> -</a:t>
            </a:r>
            <a:r>
              <a:rPr lang="en-US" sz="2100" dirty="0"/>
              <a:t> prototype method that returns the context object to pass down the component’s hierarchy. Every time the component renders, this method will be called.</a:t>
            </a:r>
          </a:p>
          <a:p>
            <a:endParaRPr lang="en-US" sz="21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2708920"/>
            <a:ext cx="8232648" cy="805368"/>
          </a:xfrm>
          <a:prstGeom prst="rect">
            <a:avLst/>
          </a:prstGeom>
        </p:spPr>
      </p:pic>
    </p:spTree>
    <p:extLst>
      <p:ext uri="{BB962C8B-B14F-4D97-AF65-F5344CB8AC3E}">
        <p14:creationId xmlns:p14="http://schemas.microsoft.com/office/powerpoint/2010/main" val="172508887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React Context (Experimental)</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126</a:t>
            </a:fld>
            <a:endParaRPr lang="en-US"/>
          </a:p>
        </p:txBody>
      </p:sp>
      <p:sp>
        <p:nvSpPr>
          <p:cNvPr id="5" name="Content Placeholder 4"/>
          <p:cNvSpPr>
            <a:spLocks noGrp="1"/>
          </p:cNvSpPr>
          <p:nvPr>
            <p:ph sz="quarter" idx="1"/>
          </p:nvPr>
        </p:nvSpPr>
        <p:spPr>
          <a:xfrm>
            <a:off x="612648" y="1597496"/>
            <a:ext cx="8153400" cy="4855840"/>
          </a:xfrm>
        </p:spPr>
        <p:txBody>
          <a:bodyPr>
            <a:noAutofit/>
          </a:bodyPr>
          <a:lstStyle/>
          <a:p>
            <a:r>
              <a:rPr lang="en-US" sz="2200" dirty="0"/>
              <a:t>The following code will show the interaction between a provider component and a consumer component:</a:t>
            </a:r>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r>
              <a:rPr lang="en-US" sz="2200" dirty="0"/>
              <a:t>Note that The consumer needed to declare what it want’s from the context via </a:t>
            </a:r>
            <a:r>
              <a:rPr lang="en-US" sz="2200" i="1" dirty="0" err="1"/>
              <a:t>contextTypes</a:t>
            </a:r>
            <a:endParaRPr lang="en-US" sz="2200" dirty="0"/>
          </a:p>
        </p:txBody>
      </p:sp>
      <p:sp>
        <p:nvSpPr>
          <p:cNvPr id="8" name="Rectangle 7"/>
          <p:cNvSpPr>
            <a:spLocks noChangeArrowheads="1"/>
          </p:cNvSpPr>
          <p:nvPr/>
        </p:nvSpPr>
        <p:spPr bwMode="auto">
          <a:xfrm>
            <a:off x="612648" y="2406502"/>
            <a:ext cx="8154294" cy="332675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class </a:t>
            </a:r>
            <a:r>
              <a:rPr lang="en-US" sz="1000" dirty="0">
                <a:solidFill>
                  <a:srgbClr val="99A8BA"/>
                </a:solidFill>
                <a:latin typeface="Menlo" charset="0"/>
              </a:rPr>
              <a:t>Provider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static </a:t>
            </a:r>
            <a:r>
              <a:rPr lang="en-US" sz="1000" i="1" dirty="0" err="1">
                <a:solidFill>
                  <a:srgbClr val="85609A"/>
                </a:solidFill>
                <a:latin typeface="Menlo" charset="0"/>
              </a:rPr>
              <a:t>childContextTypes</a:t>
            </a:r>
            <a:r>
              <a:rPr lang="en-US" sz="1000" i="1" dirty="0">
                <a:solidFill>
                  <a:srgbClr val="85609A"/>
                </a:solidFill>
                <a:latin typeface="Menlo" charset="0"/>
              </a:rPr>
              <a:t> </a:t>
            </a:r>
            <a:r>
              <a:rPr lang="en-US" sz="1000" dirty="0">
                <a:solidFill>
                  <a:srgbClr val="99A8BA"/>
                </a:solidFill>
                <a:latin typeface="Menlo" charset="0"/>
              </a:rPr>
              <a:t>= {</a:t>
            </a:r>
          </a:p>
          <a:p>
            <a:r>
              <a:rPr lang="en-US" sz="1000" dirty="0">
                <a:solidFill>
                  <a:srgbClr val="99A8BA"/>
                </a:solidFill>
                <a:latin typeface="Menlo" charset="0"/>
              </a:rPr>
              <a:t>        </a:t>
            </a:r>
            <a:r>
              <a:rPr lang="en-US" sz="1000" dirty="0" err="1">
                <a:solidFill>
                  <a:srgbClr val="85609A"/>
                </a:solidFill>
                <a:latin typeface="Menlo" charset="0"/>
              </a:rPr>
              <a:t>versionId</a:t>
            </a:r>
            <a:r>
              <a:rPr lang="en-US" sz="1000" dirty="0">
                <a:solidFill>
                  <a:srgbClr val="99A8BA"/>
                </a:solidFill>
                <a:latin typeface="Menlo" charset="0"/>
              </a:rPr>
              <a:t>: </a:t>
            </a:r>
            <a:r>
              <a:rPr lang="en-US" sz="1000" dirty="0" err="1">
                <a:solidFill>
                  <a:srgbClr val="99A8BA"/>
                </a:solidFill>
                <a:latin typeface="Menlo" charset="0"/>
              </a:rPr>
              <a:t>React.PropTypes.string</a:t>
            </a:r>
            <a:endParaRPr lang="en-US" sz="1000" dirty="0">
              <a:solidFill>
                <a:srgbClr val="99A8BA"/>
              </a:solidFill>
              <a:latin typeface="Menlo" charset="0"/>
            </a:endParaRPr>
          </a:p>
          <a:p>
            <a:r>
              <a:rPr lang="de-DE" sz="1000" dirty="0">
                <a:solidFill>
                  <a:srgbClr val="99A8BA"/>
                </a:solidFill>
                <a:latin typeface="Menlo" charset="0"/>
              </a:rPr>
              <a:t>    }</a:t>
            </a:r>
            <a:r>
              <a:rPr lang="de-DE" sz="1000" dirty="0">
                <a:solidFill>
                  <a:srgbClr val="BF6426"/>
                </a:solidFill>
                <a:latin typeface="Menlo" charset="0"/>
              </a:rPr>
              <a:t>;</a:t>
            </a:r>
          </a:p>
          <a:p>
            <a:endParaRPr lang="de-DE" sz="1000" dirty="0">
              <a:solidFill>
                <a:srgbClr val="BF6426"/>
              </a:solidFill>
              <a:latin typeface="Menlo" charset="0"/>
            </a:endParaRPr>
          </a:p>
          <a:p>
            <a:r>
              <a:rPr lang="de-DE" sz="1000" dirty="0">
                <a:solidFill>
                  <a:srgbClr val="BF6426"/>
                </a:solidFill>
                <a:latin typeface="Menlo" charset="0"/>
              </a:rPr>
              <a:t>    </a:t>
            </a:r>
            <a:r>
              <a:rPr lang="de-DE" sz="1000" dirty="0" err="1">
                <a:solidFill>
                  <a:srgbClr val="FEBB5B"/>
                </a:solidFill>
                <a:latin typeface="Menlo" charset="0"/>
              </a:rPr>
              <a:t>getChildContext</a:t>
            </a:r>
            <a:r>
              <a:rPr lang="de-DE"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r>
              <a:rPr lang="en-US" sz="1000" dirty="0" err="1">
                <a:solidFill>
                  <a:srgbClr val="85609A"/>
                </a:solidFill>
                <a:latin typeface="Menlo" charset="0"/>
              </a:rPr>
              <a:t>versionId</a:t>
            </a:r>
            <a:r>
              <a:rPr lang="en-US" sz="1000" dirty="0">
                <a:solidFill>
                  <a:srgbClr val="99A8BA"/>
                </a:solidFill>
                <a:latin typeface="Menlo" charset="0"/>
              </a:rPr>
              <a:t>: </a:t>
            </a:r>
            <a:r>
              <a:rPr lang="en-US" sz="1000" dirty="0">
                <a:solidFill>
                  <a:srgbClr val="587647"/>
                </a:solidFill>
                <a:latin typeface="Menlo" charset="0"/>
              </a:rPr>
              <a:t>'1.0.0'</a:t>
            </a:r>
            <a:r>
              <a:rPr lang="en-US" sz="1000" dirty="0">
                <a:solidFill>
                  <a:srgbClr val="99A8BA"/>
                </a:solidFill>
                <a:latin typeface="Menlo" charset="0"/>
              </a:rPr>
              <a:t>}</a:t>
            </a:r>
            <a:r>
              <a:rPr lang="en-US"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endParaRPr lang="de-DE" sz="1000" dirty="0">
              <a:solidFill>
                <a:srgbClr val="99A8BA"/>
              </a:solidFill>
              <a:latin typeface="Menlo" charset="0"/>
            </a:endParaRP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r>
              <a:rPr lang="en-US"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a:p>
            <a:endParaRPr lang="de-DE" sz="1000" dirty="0">
              <a:solidFill>
                <a:srgbClr val="99A8BA"/>
              </a:solidFill>
              <a:latin typeface="Menlo" charset="0"/>
            </a:endParaRPr>
          </a:p>
          <a:p>
            <a:r>
              <a:rPr lang="de-DE" sz="1000" b="1" dirty="0" err="1">
                <a:solidFill>
                  <a:srgbClr val="BF6426"/>
                </a:solidFill>
                <a:latin typeface="Menlo" charset="0"/>
              </a:rPr>
              <a:t>const</a:t>
            </a:r>
            <a:r>
              <a:rPr lang="de-DE" sz="1000" b="1" dirty="0">
                <a:solidFill>
                  <a:srgbClr val="BF6426"/>
                </a:solidFill>
                <a:latin typeface="Menlo" charset="0"/>
              </a:rPr>
              <a:t> </a:t>
            </a:r>
            <a:r>
              <a:rPr lang="de-DE" sz="1000" dirty="0">
                <a:solidFill>
                  <a:srgbClr val="FEBB5B"/>
                </a:solidFill>
                <a:latin typeface="Menlo" charset="0"/>
              </a:rPr>
              <a:t>Consumer </a:t>
            </a:r>
            <a:r>
              <a:rPr lang="de-DE" sz="1000" dirty="0">
                <a:solidFill>
                  <a:srgbClr val="99A8BA"/>
                </a:solidFill>
                <a:latin typeface="Menlo" charset="0"/>
              </a:rPr>
              <a:t>= (</a:t>
            </a:r>
            <a:r>
              <a:rPr lang="de-DE" sz="1000" dirty="0" err="1">
                <a:solidFill>
                  <a:srgbClr val="99A8BA"/>
                </a:solidFill>
                <a:latin typeface="Menlo" charset="0"/>
              </a:rPr>
              <a:t>props</a:t>
            </a:r>
            <a:r>
              <a:rPr lang="de-DE" sz="1000" dirty="0">
                <a:solidFill>
                  <a:srgbClr val="BF6426"/>
                </a:solidFill>
                <a:latin typeface="Menlo" charset="0"/>
              </a:rPr>
              <a:t>, </a:t>
            </a:r>
            <a:r>
              <a:rPr lang="de-DE" sz="1000" dirty="0" err="1">
                <a:solidFill>
                  <a:srgbClr val="99A8BA"/>
                </a:solidFill>
                <a:latin typeface="Menlo" charset="0"/>
              </a:rPr>
              <a:t>context</a:t>
            </a:r>
            <a:r>
              <a:rPr lang="de-DE" sz="1000" dirty="0">
                <a:solidFill>
                  <a:srgbClr val="99A8BA"/>
                </a:solidFill>
                <a:latin typeface="Menlo" charset="0"/>
              </a:rPr>
              <a:t>) =&gt; (</a:t>
            </a:r>
          </a:p>
          <a:p>
            <a:r>
              <a:rPr lang="de-DE" sz="1000" dirty="0">
                <a:solidFill>
                  <a:srgbClr val="99A8BA"/>
                </a:solidFill>
                <a:latin typeface="Menlo" charset="0"/>
              </a:rPr>
              <a:t>    </a:t>
            </a:r>
            <a:r>
              <a:rPr lang="de-DE" sz="1000" dirty="0">
                <a:solidFill>
                  <a:srgbClr val="E1B358"/>
                </a:solidFill>
                <a:latin typeface="Menlo" charset="0"/>
              </a:rPr>
              <a:t>&lt;p&gt;</a:t>
            </a:r>
            <a:r>
              <a:rPr lang="de-DE" sz="1000" dirty="0">
                <a:solidFill>
                  <a:srgbClr val="99A8BA"/>
                </a:solidFill>
                <a:latin typeface="Menlo" charset="0"/>
              </a:rPr>
              <a:t>{</a:t>
            </a:r>
            <a:r>
              <a:rPr lang="de-DE" sz="1000" dirty="0" err="1">
                <a:solidFill>
                  <a:srgbClr val="99A8BA"/>
                </a:solidFill>
                <a:latin typeface="Menlo" charset="0"/>
              </a:rPr>
              <a:t>context.</a:t>
            </a:r>
            <a:r>
              <a:rPr lang="de-DE" sz="1000" dirty="0" err="1">
                <a:solidFill>
                  <a:srgbClr val="85609A"/>
                </a:solidFill>
                <a:latin typeface="Menlo" charset="0"/>
              </a:rPr>
              <a:t>versionId</a:t>
            </a:r>
            <a:r>
              <a:rPr lang="de-DE" sz="1000" dirty="0">
                <a:solidFill>
                  <a:srgbClr val="99A8BA"/>
                </a:solidFill>
                <a:latin typeface="Menlo" charset="0"/>
              </a:rPr>
              <a:t>}</a:t>
            </a:r>
            <a:r>
              <a:rPr lang="de-DE" sz="1000" dirty="0">
                <a:solidFill>
                  <a:srgbClr val="E1B358"/>
                </a:solidFill>
                <a:latin typeface="Menlo" charset="0"/>
              </a:rPr>
              <a:t>&lt;/p&gt;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dirty="0" err="1">
                <a:solidFill>
                  <a:srgbClr val="99A8BA"/>
                </a:solidFill>
                <a:latin typeface="Menlo" charset="0"/>
              </a:rPr>
              <a:t>ContextConsumer.</a:t>
            </a:r>
            <a:r>
              <a:rPr lang="it-IT" sz="1000" dirty="0" err="1">
                <a:solidFill>
                  <a:srgbClr val="85609A"/>
                </a:solidFill>
                <a:latin typeface="Menlo" charset="0"/>
              </a:rPr>
              <a:t>contextTypes</a:t>
            </a:r>
            <a:r>
              <a:rPr lang="it-IT" sz="1000" dirty="0">
                <a:solidFill>
                  <a:srgbClr val="85609A"/>
                </a:solidFill>
                <a:latin typeface="Menlo" charset="0"/>
              </a:rPr>
              <a:t> </a:t>
            </a:r>
            <a:r>
              <a:rPr lang="it-IT" sz="1000" dirty="0">
                <a:solidFill>
                  <a:srgbClr val="99A8BA"/>
                </a:solidFill>
                <a:latin typeface="Menlo" charset="0"/>
              </a:rPr>
              <a:t>= {</a:t>
            </a:r>
          </a:p>
          <a:p>
            <a:r>
              <a:rPr lang="it-IT" sz="1000" dirty="0">
                <a:solidFill>
                  <a:srgbClr val="99A8BA"/>
                </a:solidFill>
                <a:latin typeface="Menlo" charset="0"/>
              </a:rPr>
              <a:t>    </a:t>
            </a:r>
            <a:r>
              <a:rPr lang="it-IT" sz="1000" dirty="0" err="1">
                <a:solidFill>
                  <a:srgbClr val="85609A"/>
                </a:solidFill>
                <a:latin typeface="Menlo" charset="0"/>
              </a:rPr>
              <a:t>context</a:t>
            </a:r>
            <a:r>
              <a:rPr lang="it-IT" sz="1000" dirty="0">
                <a:solidFill>
                  <a:srgbClr val="99A8BA"/>
                </a:solidFill>
                <a:latin typeface="Menlo" charset="0"/>
              </a:rPr>
              <a:t>: </a:t>
            </a:r>
            <a:r>
              <a:rPr lang="it-IT" sz="1000" dirty="0" err="1">
                <a:solidFill>
                  <a:srgbClr val="99A8BA"/>
                </a:solidFill>
                <a:latin typeface="Menlo" charset="0"/>
              </a:rPr>
              <a:t>React.PropTypes.string</a:t>
            </a:r>
            <a:endParaRPr lang="it-IT" sz="1000" dirty="0">
              <a:solidFill>
                <a:srgbClr val="99A8BA"/>
              </a:solidFill>
              <a:latin typeface="Menlo" charset="0"/>
            </a:endParaRPr>
          </a:p>
          <a:p>
            <a:r>
              <a:rPr lang="uk-UA" sz="1000" dirty="0">
                <a:solidFill>
                  <a:srgbClr val="99A8BA"/>
                </a:solidFill>
                <a:latin typeface="Menlo" charset="0"/>
              </a:rPr>
              <a:t>}</a:t>
            </a:r>
            <a:r>
              <a:rPr lang="uk-UA" sz="1000" dirty="0">
                <a:solidFill>
                  <a:srgbClr val="BF6426"/>
                </a:solidFill>
                <a:latin typeface="Menlo" charset="0"/>
              </a:rPr>
              <a:t>;</a:t>
            </a:r>
          </a:p>
        </p:txBody>
      </p:sp>
    </p:spTree>
    <p:extLst>
      <p:ext uri="{BB962C8B-B14F-4D97-AF65-F5344CB8AC3E}">
        <p14:creationId xmlns:p14="http://schemas.microsoft.com/office/powerpoint/2010/main" val="44121841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Ref</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127</a:t>
            </a:fld>
            <a:endParaRPr lang="en-US"/>
          </a:p>
        </p:txBody>
      </p:sp>
      <p:sp>
        <p:nvSpPr>
          <p:cNvPr id="5" name="Content Placeholder 4"/>
          <p:cNvSpPr>
            <a:spLocks noGrp="1"/>
          </p:cNvSpPr>
          <p:nvPr>
            <p:ph sz="quarter" idx="1"/>
          </p:nvPr>
        </p:nvSpPr>
        <p:spPr>
          <a:xfrm>
            <a:off x="612648" y="1597496"/>
            <a:ext cx="8153400" cy="4855840"/>
          </a:xfrm>
        </p:spPr>
        <p:txBody>
          <a:bodyPr>
            <a:noAutofit/>
          </a:bodyPr>
          <a:lstStyle/>
          <a:p>
            <a:r>
              <a:rPr lang="en-US" sz="2100" dirty="0"/>
              <a:t>React supports a special attribute that you can attach to any component. The ref attribute takes a callback function, and the callback will be executed immediately after the component is mounted or unmounted.</a:t>
            </a:r>
          </a:p>
          <a:p>
            <a:r>
              <a:rPr lang="en-US" sz="2100" dirty="0"/>
              <a:t>When the ref attribute is used on an HTML element, the ref callback receives the underlying DOM element as its argument.</a:t>
            </a:r>
          </a:p>
          <a:p>
            <a:r>
              <a:rPr lang="en-US" sz="2100" dirty="0"/>
              <a:t>Use at your own risk. Try and accomplish most of your data flow needs using props.</a:t>
            </a:r>
          </a:p>
        </p:txBody>
      </p:sp>
      <p:sp>
        <p:nvSpPr>
          <p:cNvPr id="7" name="Rectangle 6"/>
          <p:cNvSpPr>
            <a:spLocks noChangeArrowheads="1"/>
          </p:cNvSpPr>
          <p:nvPr/>
        </p:nvSpPr>
        <p:spPr bwMode="auto">
          <a:xfrm>
            <a:off x="1403648" y="4509120"/>
            <a:ext cx="6355545" cy="181770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class </a:t>
            </a:r>
            <a:r>
              <a:rPr lang="en-US" sz="1000" dirty="0" err="1">
                <a:solidFill>
                  <a:srgbClr val="99A8BA"/>
                </a:solidFill>
                <a:latin typeface="Menlo" charset="0"/>
              </a:rPr>
              <a:t>CustomTextInput</a:t>
            </a:r>
            <a:r>
              <a:rPr lang="en-US" sz="1000" dirty="0">
                <a:solidFill>
                  <a:srgbClr val="99A8BA"/>
                </a:solidFill>
                <a:latin typeface="Menlo" charset="0"/>
              </a:rPr>
              <a:t>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dirty="0">
                <a:solidFill>
                  <a:srgbClr val="6D6D6D"/>
                </a:solidFill>
                <a:latin typeface="Menlo" charset="0"/>
              </a:rPr>
              <a:t>// Use the `ref` callback to store a reference to the text input DOM</a:t>
            </a:r>
          </a:p>
          <a:p>
            <a:r>
              <a:rPr lang="en-US" sz="1000" dirty="0">
                <a:solidFill>
                  <a:srgbClr val="6D6D6D"/>
                </a:solidFill>
                <a:latin typeface="Menlo" charset="0"/>
              </a:rPr>
              <a:t>        // element in an instance field (for example, </a:t>
            </a:r>
            <a:r>
              <a:rPr lang="en-US" sz="1000" dirty="0" err="1">
                <a:solidFill>
                  <a:srgbClr val="6D6D6D"/>
                </a:solidFill>
                <a:latin typeface="Menlo" charset="0"/>
              </a:rPr>
              <a:t>this.textInput</a:t>
            </a:r>
            <a:r>
              <a:rPr lang="en-US" sz="1000" dirty="0">
                <a:solidFill>
                  <a:srgbClr val="6D6D6D"/>
                </a:solidFill>
                <a:latin typeface="Menlo" charset="0"/>
              </a:rPr>
              <a:t>).</a:t>
            </a:r>
          </a:p>
          <a:p>
            <a:r>
              <a:rPr lang="en-US" sz="1000" dirty="0">
                <a:solidFill>
                  <a:srgbClr val="6D6D6D"/>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p>
          <a:p>
            <a:r>
              <a:rPr lang="ro-RO" sz="1000" dirty="0">
                <a:solidFill>
                  <a:srgbClr val="99A8BA"/>
                </a:solidFill>
                <a:latin typeface="Menlo" charset="0"/>
              </a:rPr>
              <a:t>            </a:t>
            </a:r>
            <a:r>
              <a:rPr lang="ro-RO" sz="1000" dirty="0">
                <a:solidFill>
                  <a:srgbClr val="E1B358"/>
                </a:solidFill>
                <a:latin typeface="Menlo" charset="0"/>
              </a:rPr>
              <a:t>&lt;div&gt;</a:t>
            </a:r>
          </a:p>
          <a:p>
            <a:r>
              <a:rPr lang="en-US" sz="1000" dirty="0">
                <a:solidFill>
                  <a:srgbClr val="E1B358"/>
                </a:solidFill>
                <a:latin typeface="Menlo" charset="0"/>
              </a:rPr>
              <a:t>                &lt;input </a:t>
            </a:r>
            <a:r>
              <a:rPr lang="en-US" sz="1000" dirty="0">
                <a:solidFill>
                  <a:srgbClr val="ACACAC"/>
                </a:solidFill>
                <a:latin typeface="Menlo" charset="0"/>
              </a:rPr>
              <a:t>type</a:t>
            </a:r>
            <a:r>
              <a:rPr lang="en-US" sz="1000" dirty="0">
                <a:solidFill>
                  <a:srgbClr val="587647"/>
                </a:solidFill>
                <a:latin typeface="Menlo" charset="0"/>
              </a:rPr>
              <a:t>="text" </a:t>
            </a:r>
            <a:r>
              <a:rPr lang="en-US" sz="1000" dirty="0">
                <a:solidFill>
                  <a:srgbClr val="ACACAC"/>
                </a:solidFill>
                <a:latin typeface="Menlo" charset="0"/>
              </a:rPr>
              <a:t>ref</a:t>
            </a:r>
            <a:r>
              <a:rPr lang="en-US" sz="1000" dirty="0">
                <a:solidFill>
                  <a:srgbClr val="587647"/>
                </a:solidFill>
                <a:latin typeface="Menlo" charset="0"/>
              </a:rPr>
              <a:t>=</a:t>
            </a:r>
            <a:r>
              <a:rPr lang="en-US" sz="1000" dirty="0">
                <a:solidFill>
                  <a:srgbClr val="99A8BA"/>
                </a:solidFill>
                <a:latin typeface="Menlo" charset="0"/>
              </a:rPr>
              <a:t>{(input) =&gt; { </a:t>
            </a:r>
            <a:r>
              <a:rPr lang="en-US" sz="1000" b="1" dirty="0" err="1">
                <a:solidFill>
                  <a:srgbClr val="BF6426"/>
                </a:solidFill>
                <a:latin typeface="Menlo" charset="0"/>
              </a:rPr>
              <a:t>this</a:t>
            </a:r>
            <a:r>
              <a:rPr lang="en-US" sz="1000" dirty="0" err="1">
                <a:solidFill>
                  <a:srgbClr val="99A8BA"/>
                </a:solidFill>
                <a:latin typeface="Menlo" charset="0"/>
              </a:rPr>
              <a:t>.</a:t>
            </a:r>
            <a:r>
              <a:rPr lang="en-US" sz="1000" dirty="0" err="1">
                <a:solidFill>
                  <a:srgbClr val="85609A"/>
                </a:solidFill>
                <a:latin typeface="Menlo" charset="0"/>
              </a:rPr>
              <a:t>myRef</a:t>
            </a:r>
            <a:r>
              <a:rPr lang="en-US" sz="1000" dirty="0">
                <a:solidFill>
                  <a:srgbClr val="85609A"/>
                </a:solidFill>
                <a:latin typeface="Menlo" charset="0"/>
              </a:rPr>
              <a:t> </a:t>
            </a:r>
            <a:r>
              <a:rPr lang="en-US" sz="1000" dirty="0">
                <a:solidFill>
                  <a:srgbClr val="99A8BA"/>
                </a:solidFill>
                <a:latin typeface="Menlo" charset="0"/>
              </a:rPr>
              <a:t>= input</a:t>
            </a:r>
            <a:r>
              <a:rPr lang="en-US" sz="1000" dirty="0">
                <a:solidFill>
                  <a:srgbClr val="BF6426"/>
                </a:solidFill>
                <a:latin typeface="Menlo" charset="0"/>
              </a:rPr>
              <a:t>; </a:t>
            </a:r>
            <a:r>
              <a:rPr lang="en-US" sz="1000" dirty="0">
                <a:solidFill>
                  <a:srgbClr val="99A8BA"/>
                </a:solidFill>
                <a:latin typeface="Menlo" charset="0"/>
              </a:rPr>
              <a:t>}} </a:t>
            </a:r>
            <a:r>
              <a:rPr lang="en-US" sz="1000" dirty="0">
                <a:solidFill>
                  <a:srgbClr val="E1B358"/>
                </a:solidFill>
                <a:latin typeface="Menlo" charset="0"/>
              </a:rPr>
              <a:t>/&gt;</a:t>
            </a:r>
          </a:p>
          <a:p>
            <a:r>
              <a:rPr lang="ro-RO" sz="1000" dirty="0">
                <a:solidFill>
                  <a:srgbClr val="E1B358"/>
                </a:solidFill>
                <a:latin typeface="Menlo" charset="0"/>
              </a:rPr>
              <a:t>            &lt;/div&gt;</a:t>
            </a:r>
          </a:p>
          <a:p>
            <a:r>
              <a:rPr lang="de-DE" sz="1000" dirty="0">
                <a:solidFill>
                  <a:srgbClr val="E1B358"/>
                </a:solidFill>
                <a:latin typeface="Menlo" charset="0"/>
              </a:rPr>
              <a:t>        </a:t>
            </a:r>
            <a:r>
              <a:rPr lang="de-DE" sz="1000" dirty="0">
                <a:solidFill>
                  <a:srgbClr val="99A8BA"/>
                </a:solidFill>
                <a:latin typeface="Menlo" charset="0"/>
              </a:rPr>
              <a:t>)</a:t>
            </a:r>
            <a:r>
              <a:rPr lang="de-DE"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p:txBody>
      </p:sp>
    </p:spTree>
    <p:extLst>
      <p:ext uri="{BB962C8B-B14F-4D97-AF65-F5344CB8AC3E}">
        <p14:creationId xmlns:p14="http://schemas.microsoft.com/office/powerpoint/2010/main" val="50874502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ctrTitle"/>
          </p:nvPr>
        </p:nvSpPr>
        <p:spPr>
          <a:xfrm>
            <a:off x="2195736" y="4038600"/>
            <a:ext cx="6643464" cy="1828800"/>
          </a:xfrm>
        </p:spPr>
        <p:txBody>
          <a:bodyPr>
            <a:normAutofit/>
          </a:bodyPr>
          <a:lstStyle/>
          <a:p>
            <a:r>
              <a:rPr lang="en-US" sz="5400" dirty="0"/>
              <a:t>REACT VIRTUAL DOM</a:t>
            </a:r>
            <a:endParaRPr lang="en-US" sz="4000" dirty="0"/>
          </a:p>
        </p:txBody>
      </p:sp>
    </p:spTree>
    <p:extLst>
      <p:ext uri="{BB962C8B-B14F-4D97-AF65-F5344CB8AC3E}">
        <p14:creationId xmlns:p14="http://schemas.microsoft.com/office/powerpoint/2010/main" val="3844586874"/>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DOM</a:t>
            </a:r>
          </a:p>
        </p:txBody>
      </p:sp>
      <p:sp>
        <p:nvSpPr>
          <p:cNvPr id="3" name="Footer Placeholder 2"/>
          <p:cNvSpPr>
            <a:spLocks noGrp="1"/>
          </p:cNvSpPr>
          <p:nvPr>
            <p:ph type="ftr" sz="quarter" idx="11"/>
          </p:nvPr>
        </p:nvSpPr>
        <p:spPr/>
        <p:txBody>
          <a:bodyPr/>
          <a:lstStyle/>
          <a:p>
            <a:r>
              <a:rPr lang="en-US" dirty="0"/>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129</a:t>
            </a:fld>
            <a:endParaRPr lang="en-US" dirty="0"/>
          </a:p>
        </p:txBody>
      </p:sp>
      <p:sp>
        <p:nvSpPr>
          <p:cNvPr id="5" name="Content Placeholder 4"/>
          <p:cNvSpPr>
            <a:spLocks noGrp="1"/>
          </p:cNvSpPr>
          <p:nvPr>
            <p:ph sz="quarter" idx="1"/>
          </p:nvPr>
        </p:nvSpPr>
        <p:spPr/>
        <p:txBody>
          <a:bodyPr>
            <a:normAutofit/>
          </a:bodyPr>
          <a:lstStyle/>
          <a:p>
            <a:r>
              <a:rPr lang="en-US" sz="2400" dirty="0"/>
              <a:t>DOM stands for </a:t>
            </a:r>
            <a:r>
              <a:rPr lang="en-US" sz="2400" i="1" dirty="0"/>
              <a:t>Document Object Model</a:t>
            </a:r>
            <a:r>
              <a:rPr lang="en-US" sz="2400" dirty="0"/>
              <a:t> and is an abstraction of a structured text. For web developers, this text is an HTML code. </a:t>
            </a:r>
            <a:r>
              <a:rPr lang="en-US" sz="2400" i="1" dirty="0"/>
              <a:t>Elements</a:t>
            </a:r>
            <a:r>
              <a:rPr lang="en-US" sz="2400" dirty="0"/>
              <a:t> of HTML become </a:t>
            </a:r>
            <a:r>
              <a:rPr lang="en-US" sz="2400" i="1" dirty="0"/>
              <a:t>nodes</a:t>
            </a:r>
            <a:r>
              <a:rPr lang="en-US" sz="2400" dirty="0"/>
              <a:t> in the DOM. So, while HTML is a text, the DOM is an in-memory representation of this text.</a:t>
            </a:r>
          </a:p>
          <a:p>
            <a:r>
              <a:rPr lang="en-US" sz="2400" dirty="0"/>
              <a:t>The HTML DOM provides an interface (API) to traverse and modify the nodes:</a:t>
            </a:r>
          </a:p>
        </p:txBody>
      </p:sp>
      <p:sp>
        <p:nvSpPr>
          <p:cNvPr id="6" name="Rectangle 5"/>
          <p:cNvSpPr>
            <a:spLocks noChangeArrowheads="1"/>
          </p:cNvSpPr>
          <p:nvPr/>
        </p:nvSpPr>
        <p:spPr bwMode="auto">
          <a:xfrm>
            <a:off x="612648" y="4509120"/>
            <a:ext cx="8153400" cy="504056"/>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item =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FEBB5B"/>
                </a:solidFill>
                <a:latin typeface="Menlo" charset="0"/>
              </a:rPr>
              <a:t>getElementById</a:t>
            </a:r>
            <a:r>
              <a:rPr lang="en-US" sz="1000" dirty="0">
                <a:solidFill>
                  <a:srgbClr val="99A8BA"/>
                </a:solidFill>
                <a:latin typeface="Menlo" charset="0"/>
              </a:rPr>
              <a:t>(</a:t>
            </a:r>
            <a:r>
              <a:rPr lang="en-US" sz="1000" dirty="0">
                <a:solidFill>
                  <a:srgbClr val="587647"/>
                </a:solidFill>
                <a:latin typeface="Menlo" charset="0"/>
              </a:rPr>
              <a:t>"li"</a:t>
            </a:r>
            <a:r>
              <a:rPr lang="en-US" sz="1000" dirty="0">
                <a:solidFill>
                  <a:srgbClr val="99A8BA"/>
                </a:solidFill>
                <a:latin typeface="Menlo" charset="0"/>
              </a:rPr>
              <a:t>)</a:t>
            </a:r>
            <a:r>
              <a:rPr lang="en-US" sz="1000" dirty="0">
                <a:solidFill>
                  <a:srgbClr val="BF6426"/>
                </a:solidFill>
                <a:latin typeface="Menlo" charset="0"/>
              </a:rPr>
              <a:t>;</a:t>
            </a:r>
          </a:p>
          <a:p>
            <a:r>
              <a:rPr lang="en-US" sz="1000" dirty="0" err="1">
                <a:solidFill>
                  <a:srgbClr val="99A8BA"/>
                </a:solidFill>
                <a:latin typeface="Menlo" charset="0"/>
              </a:rPr>
              <a:t>item.</a:t>
            </a:r>
            <a:r>
              <a:rPr lang="en-US" sz="1000" dirty="0" err="1">
                <a:solidFill>
                  <a:srgbClr val="85609A"/>
                </a:solidFill>
                <a:latin typeface="Menlo" charset="0"/>
              </a:rPr>
              <a:t>parentNode</a:t>
            </a:r>
            <a:r>
              <a:rPr lang="en-US" sz="1000" dirty="0" err="1">
                <a:solidFill>
                  <a:srgbClr val="99A8BA"/>
                </a:solidFill>
                <a:latin typeface="Menlo" charset="0"/>
              </a:rPr>
              <a:t>.</a:t>
            </a:r>
            <a:r>
              <a:rPr lang="en-US" sz="1000" dirty="0" err="1">
                <a:solidFill>
                  <a:srgbClr val="FEBB5B"/>
                </a:solidFill>
                <a:latin typeface="Menlo" charset="0"/>
              </a:rPr>
              <a:t>removeChild</a:t>
            </a:r>
            <a:r>
              <a:rPr lang="en-US" sz="1000" dirty="0">
                <a:solidFill>
                  <a:srgbClr val="99A8BA"/>
                </a:solidFill>
                <a:latin typeface="Menlo" charset="0"/>
              </a:rPr>
              <a:t>(item)</a:t>
            </a:r>
            <a:r>
              <a:rPr lang="en-US" sz="1000" dirty="0">
                <a:solidFill>
                  <a:srgbClr val="BF6426"/>
                </a:solidFill>
                <a:latin typeface="Menlo" charset="0"/>
              </a:rPr>
              <a:t>;</a:t>
            </a:r>
          </a:p>
        </p:txBody>
      </p:sp>
    </p:spTree>
    <p:extLst>
      <p:ext uri="{BB962C8B-B14F-4D97-AF65-F5344CB8AC3E}">
        <p14:creationId xmlns:p14="http://schemas.microsoft.com/office/powerpoint/2010/main" val="40243108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pushState</a:t>
            </a:r>
            <a:r>
              <a:rPr lang="en-US" dirty="0"/>
              <a:t> Parameters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13</a:t>
            </a:fld>
            <a:endParaRPr lang="en-US"/>
          </a:p>
        </p:txBody>
      </p:sp>
      <p:sp>
        <p:nvSpPr>
          <p:cNvPr id="5" name="Content Placeholder 4"/>
          <p:cNvSpPr>
            <a:spLocks noGrp="1"/>
          </p:cNvSpPr>
          <p:nvPr>
            <p:ph sz="quarter" idx="1"/>
          </p:nvPr>
        </p:nvSpPr>
        <p:spPr/>
        <p:txBody>
          <a:bodyPr/>
          <a:lstStyle/>
          <a:p>
            <a:r>
              <a:rPr lang="en-US" dirty="0">
                <a:solidFill>
                  <a:srgbClr val="FF0000"/>
                </a:solidFill>
              </a:rPr>
              <a:t>state</a:t>
            </a:r>
            <a:r>
              <a:rPr lang="en-US" dirty="0"/>
              <a:t> – Any JavaScript object</a:t>
            </a:r>
          </a:p>
          <a:p>
            <a:pPr lvl="1"/>
            <a:r>
              <a:rPr lang="en-US" dirty="0"/>
              <a:t>Is associated with the new entry</a:t>
            </a:r>
          </a:p>
          <a:p>
            <a:pPr lvl="1"/>
            <a:r>
              <a:rPr lang="en-US" dirty="0"/>
              <a:t>Can be extracted later when the user navigates back/forward to this new entry</a:t>
            </a:r>
          </a:p>
          <a:p>
            <a:pPr lvl="1"/>
            <a:r>
              <a:rPr lang="en-US" dirty="0"/>
              <a:t>The browser holds a copy not a reference</a:t>
            </a:r>
          </a:p>
          <a:p>
            <a:r>
              <a:rPr lang="en-US" dirty="0">
                <a:solidFill>
                  <a:srgbClr val="FF0000"/>
                </a:solidFill>
              </a:rPr>
              <a:t>title</a:t>
            </a:r>
            <a:r>
              <a:rPr lang="en-US" dirty="0"/>
              <a:t> – Not used</a:t>
            </a:r>
          </a:p>
          <a:p>
            <a:r>
              <a:rPr lang="en-US" dirty="0" err="1">
                <a:solidFill>
                  <a:srgbClr val="FF0000"/>
                </a:solidFill>
              </a:rPr>
              <a:t>url</a:t>
            </a:r>
            <a:r>
              <a:rPr lang="en-US" dirty="0"/>
              <a:t> – The browser’s URL</a:t>
            </a:r>
          </a:p>
          <a:p>
            <a:pPr lvl="1"/>
            <a:r>
              <a:rPr lang="en-US" dirty="0"/>
              <a:t>Must be of the same origin</a:t>
            </a:r>
          </a:p>
          <a:p>
            <a:pPr lvl="1"/>
            <a:r>
              <a:rPr lang="en-US" dirty="0"/>
              <a:t>If omitted the current URL is used</a:t>
            </a:r>
          </a:p>
        </p:txBody>
      </p:sp>
    </p:spTree>
    <p:extLst>
      <p:ext uri="{BB962C8B-B14F-4D97-AF65-F5344CB8AC3E}">
        <p14:creationId xmlns:p14="http://schemas.microsoft.com/office/powerpoint/2010/main" val="1858758580"/>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DOM - Issues</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130</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The HTML DOM is always tree-structured. Traversing trees is fairly easily. Unfortunately, easily doesn’t mean quickly here.</a:t>
            </a:r>
          </a:p>
          <a:p>
            <a:r>
              <a:rPr lang="en-US" sz="2400" dirty="0"/>
              <a:t>The DOM trees are huge nowadays as we push more and more towards dynamic web apps (SPA etc..) which may cause performance and maintenance issues.</a:t>
            </a:r>
          </a:p>
          <a:p>
            <a:r>
              <a:rPr lang="en-US" sz="2400" dirty="0"/>
              <a:t>Consider the following: a DOM tree is made of thousands of elements with lots of methods that handle events - clicks, submits etc..  A typical jQuery-like event handler looks like this:</a:t>
            </a:r>
          </a:p>
          <a:p>
            <a:pPr lvl="1"/>
            <a:r>
              <a:rPr lang="en-US" sz="2100" dirty="0"/>
              <a:t>Find every DOM node that is interested in an event.</a:t>
            </a:r>
          </a:p>
          <a:p>
            <a:pPr lvl="1"/>
            <a:r>
              <a:rPr lang="en-US" sz="2100" dirty="0"/>
              <a:t>Update node if necessary.</a:t>
            </a:r>
          </a:p>
          <a:p>
            <a:r>
              <a:rPr lang="en-US" sz="2400" dirty="0"/>
              <a:t>The following has two main issues, It’s hard to manage and It’s inefficient.</a:t>
            </a:r>
          </a:p>
        </p:txBody>
      </p:sp>
    </p:spTree>
    <p:extLst>
      <p:ext uri="{BB962C8B-B14F-4D97-AF65-F5344CB8AC3E}">
        <p14:creationId xmlns:p14="http://schemas.microsoft.com/office/powerpoint/2010/main" val="3351491490"/>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Virtual Dom</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131</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pPr marL="0" indent="0">
              <a:buNone/>
            </a:pPr>
            <a:r>
              <a:rPr lang="en-US" sz="2400" b="1" dirty="0"/>
              <a:t>The paradigm was not invented by React but React uses it and provides it for free.</a:t>
            </a:r>
          </a:p>
          <a:p>
            <a:r>
              <a:rPr lang="en-US" sz="2400" dirty="0"/>
              <a:t>PROS</a:t>
            </a:r>
          </a:p>
          <a:p>
            <a:pPr lvl="1"/>
            <a:r>
              <a:rPr lang="en-US" sz="2100" dirty="0"/>
              <a:t>Is an abstraction of the DOM.</a:t>
            </a:r>
          </a:p>
          <a:p>
            <a:pPr lvl="1"/>
            <a:r>
              <a:rPr lang="en-US" sz="2100" dirty="0"/>
              <a:t>Fast and efficient "diffing" algorithm.</a:t>
            </a:r>
          </a:p>
          <a:p>
            <a:pPr lvl="1"/>
            <a:r>
              <a:rPr lang="en-US" sz="2100" dirty="0"/>
              <a:t>Multiple frontends (JSX, </a:t>
            </a:r>
            <a:r>
              <a:rPr lang="en-US" sz="2100" dirty="0" err="1"/>
              <a:t>hyperscript</a:t>
            </a:r>
            <a:r>
              <a:rPr lang="en-US" sz="2100" dirty="0"/>
              <a:t>).</a:t>
            </a:r>
          </a:p>
          <a:p>
            <a:pPr lvl="1"/>
            <a:r>
              <a:rPr lang="en-US" sz="2100" dirty="0"/>
              <a:t>Detached from browser-specific implementations.</a:t>
            </a:r>
          </a:p>
          <a:p>
            <a:pPr lvl="1"/>
            <a:r>
              <a:rPr lang="en-US" sz="2100" dirty="0"/>
              <a:t>Can be used without React (i.e. as an independent engine).</a:t>
            </a:r>
          </a:p>
          <a:p>
            <a:r>
              <a:rPr lang="en-US" sz="2400" dirty="0"/>
              <a:t>CONS</a:t>
            </a:r>
          </a:p>
          <a:p>
            <a:pPr lvl="1" fontAlgn="base"/>
            <a:r>
              <a:rPr lang="en-US" sz="2100" dirty="0"/>
              <a:t>Full in-memory copy of the DOM (higher memory use).</a:t>
            </a:r>
          </a:p>
        </p:txBody>
      </p:sp>
    </p:spTree>
    <p:extLst>
      <p:ext uri="{BB962C8B-B14F-4D97-AF65-F5344CB8AC3E}">
        <p14:creationId xmlns:p14="http://schemas.microsoft.com/office/powerpoint/2010/main" val="271950671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Virtual Dom</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132</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The virtual DOM is pretty similar to the “regular” DOM.</a:t>
            </a:r>
          </a:p>
          <a:p>
            <a:r>
              <a:rPr lang="en-US" sz="2400" dirty="0"/>
              <a:t>In most cases, when you have an HTML code, it’s pretty straight forward to make it into a static React component:</a:t>
            </a:r>
          </a:p>
          <a:p>
            <a:r>
              <a:rPr lang="en-US" sz="2400" dirty="0"/>
              <a:t>There are more, rather minor, differences between the DOMs:</a:t>
            </a:r>
          </a:p>
          <a:p>
            <a:pPr lvl="1"/>
            <a:r>
              <a:rPr lang="en-US" sz="2400" dirty="0"/>
              <a:t>key, ref and </a:t>
            </a:r>
            <a:r>
              <a:rPr lang="en-US" sz="2400" dirty="0" err="1"/>
              <a:t>dangerouslySetInnerHTML</a:t>
            </a:r>
            <a:r>
              <a:rPr lang="en-US" sz="2400" dirty="0"/>
              <a:t> do not exist in “real” DOM.</a:t>
            </a:r>
            <a:endParaRPr lang="en-US" sz="2100" dirty="0"/>
          </a:p>
          <a:p>
            <a:pPr lvl="1"/>
            <a:r>
              <a:rPr lang="en-US" sz="2100" dirty="0"/>
              <a:t>You can read about the differences on the React website.</a:t>
            </a:r>
          </a:p>
        </p:txBody>
      </p:sp>
    </p:spTree>
    <p:extLst>
      <p:ext uri="{BB962C8B-B14F-4D97-AF65-F5344CB8AC3E}">
        <p14:creationId xmlns:p14="http://schemas.microsoft.com/office/powerpoint/2010/main" val="141096907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ReactElement</a:t>
            </a:r>
            <a:endParaRPr lang="en-US" b="1"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133</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err="1"/>
              <a:t>ReactElement</a:t>
            </a:r>
            <a:r>
              <a:rPr lang="en-US" sz="2400" dirty="0"/>
              <a:t> is the primary type in React.</a:t>
            </a:r>
          </a:p>
          <a:p>
            <a:r>
              <a:rPr lang="en-US" sz="2400" dirty="0" err="1"/>
              <a:t>ReactElement</a:t>
            </a:r>
            <a:r>
              <a:rPr lang="en-US" sz="2400" dirty="0"/>
              <a:t> is light, stateless, immutable, virtual representation of a DOM Element.</a:t>
            </a:r>
          </a:p>
          <a:p>
            <a:r>
              <a:rPr lang="en-US" sz="2400" dirty="0" err="1"/>
              <a:t>ReactElements</a:t>
            </a:r>
            <a:r>
              <a:rPr lang="en-US" sz="2400" dirty="0"/>
              <a:t> live in the virtual DOM.</a:t>
            </a:r>
          </a:p>
          <a:p>
            <a:r>
              <a:rPr lang="en-US" sz="2400" dirty="0"/>
              <a:t>Almost every HTML tag can be a </a:t>
            </a:r>
            <a:r>
              <a:rPr lang="en-US" sz="2400" dirty="0" err="1"/>
              <a:t>ReactElement</a:t>
            </a:r>
            <a:r>
              <a:rPr lang="en-US" sz="2400" dirty="0"/>
              <a:t> (div, p, etc..).</a:t>
            </a:r>
          </a:p>
          <a:p>
            <a:r>
              <a:rPr lang="en-US" sz="2400" dirty="0"/>
              <a:t>Once defined, </a:t>
            </a:r>
            <a:r>
              <a:rPr lang="en-US" sz="2400" dirty="0" err="1"/>
              <a:t>ReactElements</a:t>
            </a:r>
            <a:r>
              <a:rPr lang="en-US" sz="2400" dirty="0"/>
              <a:t> can be rendered into the “real” DOM. The moment when React ceases to control the elements. They become slow, boring DOM nodes:</a:t>
            </a:r>
          </a:p>
        </p:txBody>
      </p:sp>
      <p:sp>
        <p:nvSpPr>
          <p:cNvPr id="6" name="Rectangle 5"/>
          <p:cNvSpPr>
            <a:spLocks noChangeArrowheads="1"/>
          </p:cNvSpPr>
          <p:nvPr/>
        </p:nvSpPr>
        <p:spPr bwMode="auto">
          <a:xfrm>
            <a:off x="612648" y="5085184"/>
            <a:ext cx="8153400" cy="1080120"/>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root = </a:t>
            </a:r>
            <a:r>
              <a:rPr lang="en-US" sz="1000" dirty="0" err="1">
                <a:solidFill>
                  <a:srgbClr val="99A8BA"/>
                </a:solidFill>
                <a:latin typeface="Menlo" charset="0"/>
              </a:rPr>
              <a:t>React.</a:t>
            </a:r>
            <a:r>
              <a:rPr lang="en-US" sz="1000" dirty="0" err="1">
                <a:solidFill>
                  <a:srgbClr val="FEBB5B"/>
                </a:solidFill>
                <a:latin typeface="Menlo" charset="0"/>
              </a:rPr>
              <a:t>createElement</a:t>
            </a:r>
            <a:r>
              <a:rPr lang="en-US" sz="1000" dirty="0">
                <a:solidFill>
                  <a:srgbClr val="99A8BA"/>
                </a:solidFill>
                <a:latin typeface="Menlo" charset="0"/>
              </a:rPr>
              <a:t>(</a:t>
            </a:r>
            <a:r>
              <a:rPr lang="en-US" sz="1000" dirty="0">
                <a:solidFill>
                  <a:srgbClr val="587647"/>
                </a:solidFill>
                <a:latin typeface="Menlo" charset="0"/>
              </a:rPr>
              <a:t>'div'</a:t>
            </a:r>
            <a:r>
              <a:rPr lang="en-US" sz="1000" dirty="0">
                <a:solidFill>
                  <a:srgbClr val="99A8BA"/>
                </a:solidFill>
                <a:latin typeface="Menlo" charset="0"/>
              </a:rPr>
              <a:t>)</a:t>
            </a:r>
            <a:r>
              <a:rPr lang="en-US" sz="1000" dirty="0">
                <a:solidFill>
                  <a:srgbClr val="BF6426"/>
                </a:solidFill>
                <a:latin typeface="Menlo" charset="0"/>
              </a:rPr>
              <a:t>;</a:t>
            </a:r>
          </a:p>
          <a:p>
            <a:r>
              <a:rPr lang="en-US" sz="1000" dirty="0" err="1">
                <a:solidFill>
                  <a:srgbClr val="99A8BA"/>
                </a:solidFill>
                <a:latin typeface="Menlo" charset="0"/>
              </a:rPr>
              <a:t>ReactDOM.render</a:t>
            </a:r>
            <a:r>
              <a:rPr lang="en-US" sz="1000" dirty="0">
                <a:solidFill>
                  <a:srgbClr val="99A8BA"/>
                </a:solidFill>
                <a:latin typeface="Menlo" charset="0"/>
              </a:rPr>
              <a:t>(root</a:t>
            </a:r>
            <a:r>
              <a:rPr lang="en-US" sz="1000" dirty="0">
                <a:solidFill>
                  <a:srgbClr val="BF6426"/>
                </a:solidFill>
                <a:latin typeface="Menlo" charset="0"/>
              </a:rPr>
              <a:t>,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FEBB5B"/>
                </a:solidFill>
                <a:latin typeface="Menlo" charset="0"/>
              </a:rPr>
              <a:t>getElementById</a:t>
            </a:r>
            <a:r>
              <a:rPr lang="en-US" sz="1000" dirty="0">
                <a:solidFill>
                  <a:srgbClr val="99A8BA"/>
                </a:solidFill>
                <a:latin typeface="Menlo" charset="0"/>
              </a:rPr>
              <a:t>(</a:t>
            </a:r>
            <a:r>
              <a:rPr lang="en-US" sz="1000" dirty="0">
                <a:solidFill>
                  <a:srgbClr val="587647"/>
                </a:solidFill>
                <a:latin typeface="Menlo" charset="0"/>
              </a:rPr>
              <a:t>’app'</a:t>
            </a:r>
            <a:r>
              <a:rPr lang="en-US" sz="1000" dirty="0">
                <a:solidFill>
                  <a:srgbClr val="99A8BA"/>
                </a:solidFill>
                <a:latin typeface="Menlo" charset="0"/>
              </a:rPr>
              <a:t>))</a:t>
            </a:r>
            <a:r>
              <a:rPr lang="en-US" sz="1000" dirty="0">
                <a:solidFill>
                  <a:srgbClr val="BF6426"/>
                </a:solidFill>
                <a:latin typeface="Menlo" charset="0"/>
              </a:rPr>
              <a:t>;</a:t>
            </a:r>
          </a:p>
          <a:p>
            <a:r>
              <a:rPr lang="en-US" sz="1000" dirty="0">
                <a:solidFill>
                  <a:srgbClr val="6D6D6D"/>
                </a:solidFill>
                <a:latin typeface="Menlo" charset="0"/>
              </a:rPr>
              <a:t>// JSX Equivalent</a:t>
            </a: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root = </a:t>
            </a:r>
            <a:r>
              <a:rPr lang="en-US" sz="1000" dirty="0">
                <a:solidFill>
                  <a:srgbClr val="E1B358"/>
                </a:solidFill>
                <a:latin typeface="Menlo" charset="0"/>
              </a:rPr>
              <a:t>&lt;div /&gt;</a:t>
            </a:r>
            <a:r>
              <a:rPr lang="en-US" sz="1000" dirty="0">
                <a:solidFill>
                  <a:srgbClr val="BF6426"/>
                </a:solidFill>
                <a:latin typeface="Menlo" charset="0"/>
              </a:rPr>
              <a:t>;</a:t>
            </a:r>
          </a:p>
          <a:p>
            <a:r>
              <a:rPr lang="en-US" sz="1000" dirty="0" err="1">
                <a:solidFill>
                  <a:srgbClr val="99A8BA"/>
                </a:solidFill>
                <a:latin typeface="Menlo" charset="0"/>
              </a:rPr>
              <a:t>ReactDOM.render</a:t>
            </a:r>
            <a:r>
              <a:rPr lang="en-US" sz="1000" dirty="0">
                <a:solidFill>
                  <a:srgbClr val="99A8BA"/>
                </a:solidFill>
                <a:latin typeface="Menlo" charset="0"/>
              </a:rPr>
              <a:t>(root</a:t>
            </a:r>
            <a:r>
              <a:rPr lang="en-US" sz="1000" dirty="0">
                <a:solidFill>
                  <a:srgbClr val="BF6426"/>
                </a:solidFill>
                <a:latin typeface="Menlo" charset="0"/>
              </a:rPr>
              <a:t>,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FEBB5B"/>
                </a:solidFill>
                <a:latin typeface="Menlo" charset="0"/>
              </a:rPr>
              <a:t>getElementById</a:t>
            </a:r>
            <a:r>
              <a:rPr lang="en-US" sz="1000" dirty="0">
                <a:solidFill>
                  <a:srgbClr val="99A8BA"/>
                </a:solidFill>
                <a:latin typeface="Menlo" charset="0"/>
              </a:rPr>
              <a:t>(</a:t>
            </a:r>
            <a:r>
              <a:rPr lang="en-US" sz="1000" dirty="0">
                <a:solidFill>
                  <a:srgbClr val="587647"/>
                </a:solidFill>
                <a:latin typeface="Menlo" charset="0"/>
              </a:rPr>
              <a:t>’app'</a:t>
            </a:r>
            <a:r>
              <a:rPr lang="en-US" sz="1000" dirty="0">
                <a:solidFill>
                  <a:srgbClr val="99A8BA"/>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p:txBody>
      </p:sp>
    </p:spTree>
    <p:extLst>
      <p:ext uri="{BB962C8B-B14F-4D97-AF65-F5344CB8AC3E}">
        <p14:creationId xmlns:p14="http://schemas.microsoft.com/office/powerpoint/2010/main" val="284495422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ReactComponent</a:t>
            </a:r>
            <a:endParaRPr lang="en-US" b="1" dirty="0"/>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134</a:t>
            </a:fld>
            <a:endParaRPr lang="en-US" dirty="0"/>
          </a:p>
        </p:txBody>
      </p:sp>
      <p:sp>
        <p:nvSpPr>
          <p:cNvPr id="5" name="Content Placeholder 4"/>
          <p:cNvSpPr>
            <a:spLocks noGrp="1"/>
          </p:cNvSpPr>
          <p:nvPr>
            <p:ph sz="quarter" idx="1"/>
          </p:nvPr>
        </p:nvSpPr>
        <p:spPr/>
        <p:txBody>
          <a:bodyPr>
            <a:normAutofit/>
          </a:bodyPr>
          <a:lstStyle/>
          <a:p>
            <a:r>
              <a:rPr lang="en-US" sz="2400" i="1" dirty="0" err="1"/>
              <a:t>ReactComponents</a:t>
            </a:r>
            <a:r>
              <a:rPr lang="en-US" sz="2400" i="1" dirty="0"/>
              <a:t> are </a:t>
            </a:r>
            <a:r>
              <a:rPr lang="en-US" sz="2400" i="1" dirty="0" err="1"/>
              <a:t>stateful</a:t>
            </a:r>
            <a:r>
              <a:rPr lang="en-US" sz="2400" dirty="0"/>
              <a:t>.</a:t>
            </a:r>
          </a:p>
          <a:p>
            <a:r>
              <a:rPr lang="en-US" sz="2400" dirty="0" err="1"/>
              <a:t>ReactComponents</a:t>
            </a:r>
            <a:r>
              <a:rPr lang="en-US" sz="2400" dirty="0"/>
              <a:t> don’t have the access to the virtual DOM, but they can be easily converted to </a:t>
            </a:r>
            <a:r>
              <a:rPr lang="en-US" sz="2400" dirty="0" err="1"/>
              <a:t>ReactElements</a:t>
            </a:r>
            <a:r>
              <a:rPr lang="en-US" sz="2400" dirty="0"/>
              <a:t>:</a:t>
            </a:r>
          </a:p>
          <a:p>
            <a:endParaRPr lang="en-US" sz="2400" dirty="0"/>
          </a:p>
        </p:txBody>
      </p:sp>
      <p:sp>
        <p:nvSpPr>
          <p:cNvPr id="8" name="Rectangle 7"/>
          <p:cNvSpPr>
            <a:spLocks noChangeArrowheads="1"/>
          </p:cNvSpPr>
          <p:nvPr/>
        </p:nvSpPr>
        <p:spPr bwMode="auto">
          <a:xfrm>
            <a:off x="612648" y="2996952"/>
            <a:ext cx="8153400" cy="625016"/>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err="1">
                <a:solidFill>
                  <a:srgbClr val="99A8BA"/>
                </a:solidFill>
                <a:latin typeface="Menlo" charset="0"/>
              </a:rPr>
              <a:t>React.</a:t>
            </a:r>
            <a:r>
              <a:rPr lang="en-US" sz="1000" dirty="0" err="1">
                <a:solidFill>
                  <a:srgbClr val="FEBB5B"/>
                </a:solidFill>
                <a:latin typeface="Menlo" charset="0"/>
              </a:rPr>
              <a:t>createElement</a:t>
            </a:r>
            <a:r>
              <a:rPr lang="en-US" sz="1000" dirty="0">
                <a:solidFill>
                  <a:srgbClr val="99A8BA"/>
                </a:solidFill>
                <a:latin typeface="Menlo" charset="0"/>
              </a:rPr>
              <a:t>(</a:t>
            </a:r>
            <a:r>
              <a:rPr lang="en-US" sz="1000" dirty="0" err="1">
                <a:solidFill>
                  <a:srgbClr val="99A8BA"/>
                </a:solidFill>
                <a:latin typeface="Menlo" charset="0"/>
              </a:rPr>
              <a:t>MyComponent</a:t>
            </a:r>
            <a:r>
              <a:rPr lang="en-US" sz="1000" dirty="0">
                <a:solidFill>
                  <a:srgbClr val="99A8BA"/>
                </a:solidFill>
                <a:latin typeface="Menlo" charset="0"/>
              </a:rPr>
              <a:t>)</a:t>
            </a:r>
            <a:r>
              <a:rPr lang="en-US" sz="1000" dirty="0">
                <a:solidFill>
                  <a:srgbClr val="BF6426"/>
                </a:solidFill>
                <a:latin typeface="Menlo" charset="0"/>
              </a:rPr>
              <a:t>;</a:t>
            </a:r>
          </a:p>
          <a:p>
            <a:r>
              <a:rPr lang="en-US" sz="1000" dirty="0">
                <a:solidFill>
                  <a:srgbClr val="6D6D6D"/>
                </a:solidFill>
                <a:latin typeface="Menlo" charset="0"/>
              </a:rPr>
              <a:t>// or equivalently, with JSX</a:t>
            </a: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a:t>
            </a:r>
            <a:r>
              <a:rPr lang="en-US" sz="1000" dirty="0" err="1">
                <a:solidFill>
                  <a:srgbClr val="E1B358"/>
                </a:solidFill>
                <a:latin typeface="Menlo" charset="0"/>
              </a:rPr>
              <a:t>MyComponent</a:t>
            </a:r>
            <a:r>
              <a:rPr lang="en-US" sz="1000" dirty="0">
                <a:solidFill>
                  <a:srgbClr val="E1B358"/>
                </a:solidFill>
                <a:latin typeface="Menlo" charset="0"/>
              </a:rPr>
              <a:t> /&gt;</a:t>
            </a:r>
            <a:r>
              <a:rPr lang="en-US" sz="1000" dirty="0">
                <a:solidFill>
                  <a:srgbClr val="BF6426"/>
                </a:solidFill>
                <a:latin typeface="Menlo" charset="0"/>
              </a:rPr>
              <a:t>;</a:t>
            </a:r>
          </a:p>
        </p:txBody>
      </p:sp>
    </p:spTree>
    <p:extLst>
      <p:ext uri="{BB962C8B-B14F-4D97-AF65-F5344CB8AC3E}">
        <p14:creationId xmlns:p14="http://schemas.microsoft.com/office/powerpoint/2010/main" val="3682820818"/>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Reconciliation Process</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135</a:t>
            </a:fld>
            <a:endParaRPr lang="en-US"/>
          </a:p>
        </p:txBody>
      </p:sp>
      <p:pic>
        <p:nvPicPr>
          <p:cNvPr id="6" name="Picture 5"/>
          <p:cNvPicPr>
            <a:picLocks noChangeAspect="1"/>
          </p:cNvPicPr>
          <p:nvPr/>
        </p:nvPicPr>
        <p:blipFill rotWithShape="1">
          <a:blip r:embed="rId3"/>
          <a:srcRect t="5799" b="5797"/>
          <a:stretch/>
        </p:blipFill>
        <p:spPr>
          <a:xfrm>
            <a:off x="480015" y="1628800"/>
            <a:ext cx="8063589" cy="5008646"/>
          </a:xfrm>
          <a:prstGeom prst="rect">
            <a:avLst/>
          </a:prstGeom>
        </p:spPr>
      </p:pic>
    </p:spTree>
    <p:extLst>
      <p:ext uri="{BB962C8B-B14F-4D97-AF65-F5344CB8AC3E}">
        <p14:creationId xmlns:p14="http://schemas.microsoft.com/office/powerpoint/2010/main" val="145806368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The Diff Algorithm – Level by level</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136</a:t>
            </a:fld>
            <a:endParaRPr lang="en-US" dirty="0"/>
          </a:p>
        </p:txBody>
      </p:sp>
      <p:sp>
        <p:nvSpPr>
          <p:cNvPr id="5" name="Content Placeholder 4"/>
          <p:cNvSpPr>
            <a:spLocks noGrp="1"/>
          </p:cNvSpPr>
          <p:nvPr>
            <p:ph sz="quarter" idx="1"/>
          </p:nvPr>
        </p:nvSpPr>
        <p:spPr/>
        <p:txBody>
          <a:bodyPr>
            <a:normAutofit/>
          </a:bodyPr>
          <a:lstStyle/>
          <a:p>
            <a:r>
              <a:rPr lang="en-US" sz="2400" dirty="0"/>
              <a:t>Finding the minimal number of modifications between two arbitrary trees is a O(n^3) problem. React uses simple and yet powerful heuristics to find a very good approximation in O(n).</a:t>
            </a:r>
          </a:p>
          <a:p>
            <a:r>
              <a:rPr lang="en-US" sz="2400" dirty="0"/>
              <a:t>React reconcile trees level by level. This drastically reduces the complexity and isn’t a big loss as it is very rare in web applications to have a component being moved to a different level in the tree. They usually only move laterally among children.</a:t>
            </a:r>
          </a:p>
        </p:txBody>
      </p:sp>
      <p:pic>
        <p:nvPicPr>
          <p:cNvPr id="6" name="Picture 5"/>
          <p:cNvPicPr>
            <a:picLocks noChangeAspect="1"/>
          </p:cNvPicPr>
          <p:nvPr/>
        </p:nvPicPr>
        <p:blipFill>
          <a:blip r:embed="rId2"/>
          <a:stretch>
            <a:fillRect/>
          </a:stretch>
        </p:blipFill>
        <p:spPr>
          <a:xfrm>
            <a:off x="2411760" y="4437112"/>
            <a:ext cx="4092515" cy="2160240"/>
          </a:xfrm>
          <a:prstGeom prst="rect">
            <a:avLst/>
          </a:prstGeom>
        </p:spPr>
      </p:pic>
    </p:spTree>
    <p:extLst>
      <p:ext uri="{BB962C8B-B14F-4D97-AF65-F5344CB8AC3E}">
        <p14:creationId xmlns:p14="http://schemas.microsoft.com/office/powerpoint/2010/main" val="1554337433"/>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Diff Algorithm – List</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137</a:t>
            </a:fld>
            <a:endParaRPr lang="en-US" dirty="0"/>
          </a:p>
        </p:txBody>
      </p:sp>
      <p:sp>
        <p:nvSpPr>
          <p:cNvPr id="5" name="Content Placeholder 4"/>
          <p:cNvSpPr>
            <a:spLocks noGrp="1"/>
          </p:cNvSpPr>
          <p:nvPr>
            <p:ph sz="quarter" idx="1"/>
          </p:nvPr>
        </p:nvSpPr>
        <p:spPr/>
        <p:txBody>
          <a:bodyPr>
            <a:normAutofit/>
          </a:bodyPr>
          <a:lstStyle/>
          <a:p>
            <a:r>
              <a:rPr lang="en-US" sz="2400" dirty="0"/>
              <a:t>Let say that we have a component that on one iteration renders 5 components and the next inserts a new component in the middle of the list. This would be really hard with just this information to know how to do the mapping between the two lists of components. By default, React associates the first component of the previous list with the first component of the next list, etc. You can provide a key attribute in order to help React figure out the mapping. In practice, this is usually easy to find out a unique key among the children.</a:t>
            </a:r>
          </a:p>
        </p:txBody>
      </p:sp>
      <p:pic>
        <p:nvPicPr>
          <p:cNvPr id="7" name="Picture 6"/>
          <p:cNvPicPr>
            <a:picLocks noChangeAspect="1"/>
          </p:cNvPicPr>
          <p:nvPr/>
        </p:nvPicPr>
        <p:blipFill>
          <a:blip r:embed="rId2"/>
          <a:stretch>
            <a:fillRect/>
          </a:stretch>
        </p:blipFill>
        <p:spPr>
          <a:xfrm>
            <a:off x="2411760" y="5157192"/>
            <a:ext cx="4122031" cy="1185540"/>
          </a:xfrm>
          <a:prstGeom prst="rect">
            <a:avLst/>
          </a:prstGeom>
        </p:spPr>
      </p:pic>
    </p:spTree>
    <p:extLst>
      <p:ext uri="{BB962C8B-B14F-4D97-AF65-F5344CB8AC3E}">
        <p14:creationId xmlns:p14="http://schemas.microsoft.com/office/powerpoint/2010/main" val="3158233865"/>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The Diff Algorithm – Components</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138</a:t>
            </a:fld>
            <a:endParaRPr lang="en-US" dirty="0"/>
          </a:p>
        </p:txBody>
      </p:sp>
      <p:sp>
        <p:nvSpPr>
          <p:cNvPr id="5" name="Content Placeholder 4"/>
          <p:cNvSpPr>
            <a:spLocks noGrp="1"/>
          </p:cNvSpPr>
          <p:nvPr>
            <p:ph sz="quarter" idx="1"/>
          </p:nvPr>
        </p:nvSpPr>
        <p:spPr/>
        <p:txBody>
          <a:bodyPr>
            <a:normAutofit/>
          </a:bodyPr>
          <a:lstStyle/>
          <a:p>
            <a:r>
              <a:rPr lang="en-US" sz="2400" dirty="0"/>
              <a:t>A React app is usually composed of many user defined components that eventually turns into a tree composed mainly of </a:t>
            </a:r>
            <a:r>
              <a:rPr lang="en-US" sz="2400" dirty="0" err="1"/>
              <a:t>divs.</a:t>
            </a:r>
            <a:r>
              <a:rPr lang="en-US" sz="2400" dirty="0"/>
              <a:t> This additional information is being taken into account by the diff algorithm as React will match only components with the same class. For example, if a &lt;div&gt; is replaced by an &lt;</a:t>
            </a:r>
            <a:r>
              <a:rPr lang="en-US" sz="2400" dirty="0" err="1"/>
              <a:t>fooBlock</a:t>
            </a:r>
            <a:r>
              <a:rPr lang="en-US" sz="2400" dirty="0"/>
              <a:t>&gt;, React will remove the div and create a foo block. We don’t need to spend precious time trying to match two components that are unlikely to have any resemblance.</a:t>
            </a:r>
          </a:p>
        </p:txBody>
      </p:sp>
      <p:pic>
        <p:nvPicPr>
          <p:cNvPr id="6" name="Picture 5"/>
          <p:cNvPicPr>
            <a:picLocks noChangeAspect="1"/>
          </p:cNvPicPr>
          <p:nvPr/>
        </p:nvPicPr>
        <p:blipFill>
          <a:blip r:embed="rId2"/>
          <a:stretch>
            <a:fillRect/>
          </a:stretch>
        </p:blipFill>
        <p:spPr>
          <a:xfrm>
            <a:off x="2555776" y="5013176"/>
            <a:ext cx="3816424" cy="1290367"/>
          </a:xfrm>
          <a:prstGeom prst="rect">
            <a:avLst/>
          </a:prstGeom>
        </p:spPr>
      </p:pic>
    </p:spTree>
    <p:extLst>
      <p:ext uri="{BB962C8B-B14F-4D97-AF65-F5344CB8AC3E}">
        <p14:creationId xmlns:p14="http://schemas.microsoft.com/office/powerpoint/2010/main" val="170196233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Reconcile - Event Delegation</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139</a:t>
            </a:fld>
            <a:endParaRPr lang="en-US" dirty="0"/>
          </a:p>
        </p:txBody>
      </p:sp>
      <p:sp>
        <p:nvSpPr>
          <p:cNvPr id="5" name="Content Placeholder 4"/>
          <p:cNvSpPr>
            <a:spLocks noGrp="1"/>
          </p:cNvSpPr>
          <p:nvPr>
            <p:ph sz="quarter" idx="1"/>
          </p:nvPr>
        </p:nvSpPr>
        <p:spPr/>
        <p:txBody>
          <a:bodyPr>
            <a:normAutofit fontScale="92500" lnSpcReduction="10000"/>
          </a:bodyPr>
          <a:lstStyle/>
          <a:p>
            <a:r>
              <a:rPr lang="en-US" sz="2400" dirty="0"/>
              <a:t>Attaching event listeners to DOM nodes is painfully slow and memory-consuming. Instead, React implements a popular technique called “event delegation”. React goes even further and re-implements a W3C compliant event system. </a:t>
            </a:r>
          </a:p>
          <a:p>
            <a:r>
              <a:rPr lang="en-US" sz="2400" dirty="0"/>
              <a:t>it’s implemented as follows: A single event listener is attached to the root of the document. When an event is fired, the browser gives us the target DOM node. In order to propagate the event through the DOM hierarchy, React doesn’t iterate on the virtual DOM hierarchy. Instead, we use the fact that every React component has a unique id that encodes the hierarchy. We can use simple string manipulation to get the id of all the parents. By storing the event listeners in a hash map, we found that it performed better than attaching them to the virtual DOM.</a:t>
            </a:r>
          </a:p>
        </p:txBody>
      </p:sp>
    </p:spTree>
    <p:extLst>
      <p:ext uri="{BB962C8B-B14F-4D97-AF65-F5344CB8AC3E}">
        <p14:creationId xmlns:p14="http://schemas.microsoft.com/office/powerpoint/2010/main" val="194152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popstate</a:t>
            </a:r>
            <a:r>
              <a:rPr lang="en-US" dirty="0"/>
              <a:t> Event</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14</a:t>
            </a:fld>
            <a:endParaRPr lang="en-US"/>
          </a:p>
        </p:txBody>
      </p:sp>
      <p:sp>
        <p:nvSpPr>
          <p:cNvPr id="5" name="Content Placeholder 4"/>
          <p:cNvSpPr>
            <a:spLocks noGrp="1"/>
          </p:cNvSpPr>
          <p:nvPr>
            <p:ph sz="quarter" idx="1"/>
          </p:nvPr>
        </p:nvSpPr>
        <p:spPr/>
        <p:txBody>
          <a:bodyPr/>
          <a:lstStyle/>
          <a:p>
            <a:r>
              <a:rPr lang="en-US" dirty="0"/>
              <a:t>Is dispatched to the window object when the active history entry changes</a:t>
            </a:r>
          </a:p>
          <a:p>
            <a:endParaRPr lang="en-US" dirty="0"/>
          </a:p>
          <a:p>
            <a:pPr marL="0" indent="0">
              <a:buNone/>
            </a:pPr>
            <a:endParaRPr lang="en-US" dirty="0"/>
          </a:p>
          <a:p>
            <a:r>
              <a:rPr lang="en-US" dirty="0"/>
              <a:t>If the entry was created by </a:t>
            </a:r>
            <a:r>
              <a:rPr lang="en-US" dirty="0" err="1"/>
              <a:t>pushState</a:t>
            </a:r>
            <a:r>
              <a:rPr lang="en-US" dirty="0"/>
              <a:t>/</a:t>
            </a:r>
            <a:r>
              <a:rPr lang="en-US" dirty="0" err="1"/>
              <a:t>replaceState</a:t>
            </a:r>
            <a:r>
              <a:rPr lang="en-US" dirty="0"/>
              <a:t> the event’s state property contains a copy of the original state</a:t>
            </a:r>
          </a:p>
          <a:p>
            <a:r>
              <a:rPr lang="en-US" dirty="0"/>
              <a:t>Current state is also available through</a:t>
            </a:r>
          </a:p>
        </p:txBody>
      </p:sp>
      <p:sp>
        <p:nvSpPr>
          <p:cNvPr id="7" name="Rectangle 2"/>
          <p:cNvSpPr>
            <a:spLocks noChangeArrowheads="1"/>
          </p:cNvSpPr>
          <p:nvPr/>
        </p:nvSpPr>
        <p:spPr bwMode="auto">
          <a:xfrm>
            <a:off x="612648" y="2708920"/>
            <a:ext cx="4857420" cy="646331"/>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$(window).bind(</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popstate</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popstate</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e.originalEvent.state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8" name="Rectangle 3"/>
          <p:cNvSpPr>
            <a:spLocks noChangeArrowheads="1"/>
          </p:cNvSpPr>
          <p:nvPr/>
        </p:nvSpPr>
        <p:spPr bwMode="auto">
          <a:xfrm>
            <a:off x="612648" y="5728900"/>
            <a:ext cx="4517583"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console.log(</a:t>
            </a:r>
            <a:r>
              <a:rPr kumimoji="0" lang="en-US" altLang="en-US" sz="1200" b="0" i="0" u="none" strike="noStrike" cap="none" normalizeH="0" baseline="0">
                <a:ln>
                  <a:noFill/>
                </a:ln>
                <a:solidFill>
                  <a:srgbClr val="A31515"/>
                </a:solidFill>
                <a:effectLst/>
                <a:latin typeface="Consolas" panose="020B0609020204030204" pitchFamily="49" charset="0"/>
                <a:cs typeface="Consolas" panose="020B0609020204030204" pitchFamily="49" charset="0"/>
              </a:rPr>
              <a:t>"Current state is: "</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 history.state); </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9800200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Reconcile - Rendering</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140</a:t>
            </a:fld>
            <a:endParaRPr lang="en-US" dirty="0"/>
          </a:p>
        </p:txBody>
      </p:sp>
      <p:sp>
        <p:nvSpPr>
          <p:cNvPr id="5" name="Content Placeholder 4"/>
          <p:cNvSpPr>
            <a:spLocks noGrp="1"/>
          </p:cNvSpPr>
          <p:nvPr>
            <p:ph sz="quarter" idx="1"/>
          </p:nvPr>
        </p:nvSpPr>
        <p:spPr/>
        <p:txBody>
          <a:bodyPr>
            <a:normAutofit/>
          </a:bodyPr>
          <a:lstStyle/>
          <a:p>
            <a:r>
              <a:rPr lang="en-US" sz="2000" dirty="0"/>
              <a:t>Whenever you set a state on a component, React will mark it as dirty. At the end of the event loop, React looks at all the dirty components and re-renders them. This batching means that during an event loop, there is exactly one time when the DOM is being updated. This property is key to building a performant app and yet is extremely difficult to obtain using commonly written JavaScript. In a React application, you get it by default.</a:t>
            </a:r>
          </a:p>
        </p:txBody>
      </p:sp>
      <p:pic>
        <p:nvPicPr>
          <p:cNvPr id="6" name="Picture 5"/>
          <p:cNvPicPr>
            <a:picLocks noChangeAspect="1"/>
          </p:cNvPicPr>
          <p:nvPr/>
        </p:nvPicPr>
        <p:blipFill>
          <a:blip r:embed="rId2"/>
          <a:stretch>
            <a:fillRect/>
          </a:stretch>
        </p:blipFill>
        <p:spPr>
          <a:xfrm>
            <a:off x="2232282" y="3843415"/>
            <a:ext cx="4283934" cy="2252585"/>
          </a:xfrm>
          <a:prstGeom prst="rect">
            <a:avLst/>
          </a:prstGeom>
        </p:spPr>
      </p:pic>
    </p:spTree>
    <p:extLst>
      <p:ext uri="{BB962C8B-B14F-4D97-AF65-F5344CB8AC3E}">
        <p14:creationId xmlns:p14="http://schemas.microsoft.com/office/powerpoint/2010/main" val="3294076318"/>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Reconcile - Sub-tree Rendering</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141</a:t>
            </a:fld>
            <a:endParaRPr lang="en-US" dirty="0"/>
          </a:p>
        </p:txBody>
      </p:sp>
      <p:sp>
        <p:nvSpPr>
          <p:cNvPr id="5" name="Content Placeholder 4"/>
          <p:cNvSpPr>
            <a:spLocks noGrp="1"/>
          </p:cNvSpPr>
          <p:nvPr>
            <p:ph sz="quarter" idx="1"/>
          </p:nvPr>
        </p:nvSpPr>
        <p:spPr/>
        <p:txBody>
          <a:bodyPr>
            <a:normAutofit/>
          </a:bodyPr>
          <a:lstStyle/>
          <a:p>
            <a:r>
              <a:rPr lang="en-US" sz="2000" dirty="0"/>
              <a:t>When </a:t>
            </a:r>
            <a:r>
              <a:rPr lang="en-US" sz="2000" dirty="0" err="1"/>
              <a:t>setState</a:t>
            </a:r>
            <a:r>
              <a:rPr lang="en-US" sz="2000" dirty="0"/>
              <a:t> function is called, the component rebuilds the virtual DOM for its children. If you call </a:t>
            </a:r>
            <a:r>
              <a:rPr lang="en-US" sz="2000" dirty="0" err="1"/>
              <a:t>setState</a:t>
            </a:r>
            <a:r>
              <a:rPr lang="en-US" sz="2000" dirty="0"/>
              <a:t> on the root element, then the entire React app is re-rendered. All the components, even if they didn’t change, will have their render method called. This may sound scary and inefficient but in practice, this works fine because we’re not touching the actual DOM.</a:t>
            </a:r>
          </a:p>
        </p:txBody>
      </p:sp>
      <p:pic>
        <p:nvPicPr>
          <p:cNvPr id="7" name="Picture 6"/>
          <p:cNvPicPr>
            <a:picLocks noChangeAspect="1"/>
          </p:cNvPicPr>
          <p:nvPr/>
        </p:nvPicPr>
        <p:blipFill>
          <a:blip r:embed="rId2"/>
          <a:stretch>
            <a:fillRect/>
          </a:stretch>
        </p:blipFill>
        <p:spPr>
          <a:xfrm>
            <a:off x="2123728" y="3687438"/>
            <a:ext cx="4480955" cy="2376264"/>
          </a:xfrm>
          <a:prstGeom prst="rect">
            <a:avLst/>
          </a:prstGeom>
        </p:spPr>
      </p:pic>
    </p:spTree>
    <p:extLst>
      <p:ext uri="{BB962C8B-B14F-4D97-AF65-F5344CB8AC3E}">
        <p14:creationId xmlns:p14="http://schemas.microsoft.com/office/powerpoint/2010/main" val="402653788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r"/>
            <a:r>
              <a:rPr lang="en-US" sz="3800" b="1" dirty="0"/>
              <a:t>Reconcile - Selective Sub-tree Rendering</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142</a:t>
            </a:fld>
            <a:endParaRPr lang="en-US" dirty="0"/>
          </a:p>
        </p:txBody>
      </p:sp>
      <p:sp>
        <p:nvSpPr>
          <p:cNvPr id="5" name="Content Placeholder 4"/>
          <p:cNvSpPr>
            <a:spLocks noGrp="1"/>
          </p:cNvSpPr>
          <p:nvPr>
            <p:ph sz="quarter" idx="1"/>
          </p:nvPr>
        </p:nvSpPr>
        <p:spPr/>
        <p:txBody>
          <a:bodyPr>
            <a:normAutofit/>
          </a:bodyPr>
          <a:lstStyle/>
          <a:p>
            <a:r>
              <a:rPr lang="en-US" sz="2000" dirty="0"/>
              <a:t>It is possible to prevent some sub-trees to re-render. If you implement the </a:t>
            </a:r>
            <a:r>
              <a:rPr lang="en-US" sz="2000" dirty="0" err="1"/>
              <a:t>shouldComponentUpdate</a:t>
            </a:r>
            <a:r>
              <a:rPr lang="en-US" sz="2000" dirty="0"/>
              <a:t>(</a:t>
            </a:r>
            <a:r>
              <a:rPr lang="en-US" sz="2000" dirty="0" err="1"/>
              <a:t>nextProps</a:t>
            </a:r>
            <a:r>
              <a:rPr lang="en-US" sz="2000" dirty="0"/>
              <a:t>, </a:t>
            </a:r>
            <a:r>
              <a:rPr lang="en-US" sz="2000" dirty="0" err="1"/>
              <a:t>nextState</a:t>
            </a:r>
            <a:r>
              <a:rPr lang="en-US" sz="2000" dirty="0"/>
              <a:t>) method on a component.</a:t>
            </a:r>
          </a:p>
          <a:p>
            <a:r>
              <a:rPr lang="en-US" sz="2000" dirty="0"/>
              <a:t>Keep in mind that this function is going to be called all the time, so you want to make sure that it takes less time to compute than heuristic than the time it would have taken to render the component, even if re-rendering was not strictly needed.</a:t>
            </a:r>
          </a:p>
        </p:txBody>
      </p:sp>
      <p:pic>
        <p:nvPicPr>
          <p:cNvPr id="6" name="Picture 5"/>
          <p:cNvPicPr>
            <a:picLocks noChangeAspect="1"/>
          </p:cNvPicPr>
          <p:nvPr/>
        </p:nvPicPr>
        <p:blipFill>
          <a:blip r:embed="rId2"/>
          <a:stretch>
            <a:fillRect/>
          </a:stretch>
        </p:blipFill>
        <p:spPr>
          <a:xfrm>
            <a:off x="2339752" y="4132064"/>
            <a:ext cx="4157865" cy="2105248"/>
          </a:xfrm>
          <a:prstGeom prst="rect">
            <a:avLst/>
          </a:prstGeom>
        </p:spPr>
      </p:pic>
    </p:spTree>
    <p:extLst>
      <p:ext uri="{BB962C8B-B14F-4D97-AF65-F5344CB8AC3E}">
        <p14:creationId xmlns:p14="http://schemas.microsoft.com/office/powerpoint/2010/main" val="122015185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143</a:t>
            </a:fld>
            <a:endParaRPr lang="en-US" dirty="0"/>
          </a:p>
        </p:txBody>
      </p:sp>
      <p:sp>
        <p:nvSpPr>
          <p:cNvPr id="5" name="Content Placeholder 4"/>
          <p:cNvSpPr>
            <a:spLocks noGrp="1"/>
          </p:cNvSpPr>
          <p:nvPr>
            <p:ph sz="quarter" idx="1"/>
          </p:nvPr>
        </p:nvSpPr>
        <p:spPr/>
        <p:txBody>
          <a:bodyPr>
            <a:normAutofit/>
          </a:bodyPr>
          <a:lstStyle/>
          <a:p>
            <a:r>
              <a:rPr lang="en-US" sz="2400" dirty="0"/>
              <a:t>The techniques that make React fast are not new.</a:t>
            </a:r>
          </a:p>
          <a:p>
            <a:r>
              <a:rPr lang="en-US" sz="2400" dirty="0"/>
              <a:t>We want to make as little changes to the “real” DOM.</a:t>
            </a:r>
          </a:p>
          <a:p>
            <a:r>
              <a:rPr lang="en-US" sz="2400" dirty="0"/>
              <a:t>In practice, DOM optimizations are very hard to implement in regular JavaScript code. React gives you the optimizations ”On the house”.</a:t>
            </a:r>
          </a:p>
          <a:p>
            <a:r>
              <a:rPr lang="en-US" sz="2400" dirty="0"/>
              <a:t>Simple performance cost model: every </a:t>
            </a:r>
            <a:r>
              <a:rPr lang="en-US" sz="2400" dirty="0" err="1"/>
              <a:t>setState</a:t>
            </a:r>
            <a:r>
              <a:rPr lang="en-US" sz="2400" dirty="0"/>
              <a:t> re-renders the whole sub-tree. If you want to squeeze out performance, call </a:t>
            </a:r>
            <a:r>
              <a:rPr lang="en-US" sz="2400" dirty="0" err="1"/>
              <a:t>setState</a:t>
            </a:r>
            <a:r>
              <a:rPr lang="en-US" sz="2400" dirty="0"/>
              <a:t> as low as possible and use </a:t>
            </a:r>
            <a:r>
              <a:rPr lang="en-US" sz="2400" dirty="0" err="1"/>
              <a:t>shouldComponentUpdate</a:t>
            </a:r>
            <a:r>
              <a:rPr lang="en-US" sz="2400" dirty="0"/>
              <a:t> to prevent re-rendering an large sub-tree.</a:t>
            </a:r>
          </a:p>
        </p:txBody>
      </p:sp>
    </p:spTree>
    <p:extLst>
      <p:ext uri="{BB962C8B-B14F-4D97-AF65-F5344CB8AC3E}">
        <p14:creationId xmlns:p14="http://schemas.microsoft.com/office/powerpoint/2010/main" val="2177055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 Serialization</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15</a:t>
            </a:fld>
            <a:endParaRPr lang="en-US"/>
          </a:p>
        </p:txBody>
      </p:sp>
      <p:sp>
        <p:nvSpPr>
          <p:cNvPr id="5" name="Content Placeholder 4"/>
          <p:cNvSpPr>
            <a:spLocks noGrp="1"/>
          </p:cNvSpPr>
          <p:nvPr>
            <p:ph sz="quarter" idx="1"/>
          </p:nvPr>
        </p:nvSpPr>
        <p:spPr/>
        <p:txBody>
          <a:bodyPr>
            <a:normAutofit/>
          </a:bodyPr>
          <a:lstStyle/>
          <a:p>
            <a:r>
              <a:rPr lang="en-US" dirty="0" err="1"/>
              <a:t>pushState</a:t>
            </a:r>
            <a:r>
              <a:rPr lang="en-US" dirty="0"/>
              <a:t> serializes the state object</a:t>
            </a:r>
          </a:p>
          <a:p>
            <a:r>
              <a:rPr lang="en-US" dirty="0" err="1"/>
              <a:t>popstate</a:t>
            </a:r>
            <a:r>
              <a:rPr lang="en-US" dirty="0"/>
              <a:t> event </a:t>
            </a:r>
            <a:r>
              <a:rPr lang="en-US" dirty="0" err="1"/>
              <a:t>deserializes</a:t>
            </a:r>
            <a:r>
              <a:rPr lang="en-US" dirty="0"/>
              <a:t> it back</a:t>
            </a:r>
          </a:p>
          <a:p>
            <a:r>
              <a:rPr lang="en-US" dirty="0"/>
              <a:t>You loose any metadata on the object</a:t>
            </a:r>
          </a:p>
          <a:p>
            <a:pPr lvl="1"/>
            <a:r>
              <a:rPr lang="en-US" dirty="0"/>
              <a:t>For example, prototype chaining</a:t>
            </a:r>
          </a:p>
          <a:p>
            <a:r>
              <a:rPr lang="en-US" dirty="0"/>
              <a:t>Originally, some browser used JSON serialization</a:t>
            </a:r>
          </a:p>
          <a:p>
            <a:pPr lvl="1"/>
            <a:r>
              <a:rPr lang="en-US" dirty="0"/>
              <a:t>Cyclic references cause a runtime error</a:t>
            </a:r>
          </a:p>
          <a:p>
            <a:r>
              <a:rPr lang="en-US" dirty="0"/>
              <a:t>Latest browsers use the “Structured clone algorithm”</a:t>
            </a:r>
          </a:p>
          <a:p>
            <a:pPr lvl="1"/>
            <a:r>
              <a:rPr lang="en-US" dirty="0"/>
              <a:t>Allows any structured graph to be serialized</a:t>
            </a:r>
          </a:p>
          <a:p>
            <a:endParaRPr lang="en-US" dirty="0"/>
          </a:p>
          <a:p>
            <a:endParaRPr lang="en-US" dirty="0"/>
          </a:p>
        </p:txBody>
      </p:sp>
    </p:spTree>
    <p:extLst>
      <p:ext uri="{BB962C8B-B14F-4D97-AF65-F5344CB8AC3E}">
        <p14:creationId xmlns:p14="http://schemas.microsoft.com/office/powerpoint/2010/main" val="1370763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 API Notes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16</a:t>
            </a:fld>
            <a:endParaRPr lang="en-US"/>
          </a:p>
        </p:txBody>
      </p:sp>
      <p:sp>
        <p:nvSpPr>
          <p:cNvPr id="5" name="Content Placeholder 4"/>
          <p:cNvSpPr>
            <a:spLocks noGrp="1"/>
          </p:cNvSpPr>
          <p:nvPr>
            <p:ph sz="quarter" idx="1"/>
          </p:nvPr>
        </p:nvSpPr>
        <p:spPr/>
        <p:txBody>
          <a:bodyPr/>
          <a:lstStyle/>
          <a:p>
            <a:r>
              <a:rPr lang="en-US" dirty="0" err="1"/>
              <a:t>popstate</a:t>
            </a:r>
            <a:r>
              <a:rPr lang="en-US" dirty="0"/>
              <a:t> event is not triggered on page load</a:t>
            </a:r>
          </a:p>
          <a:p>
            <a:r>
              <a:rPr lang="en-US" dirty="0" err="1"/>
              <a:t>popstate</a:t>
            </a:r>
            <a:r>
              <a:rPr lang="en-US" dirty="0"/>
              <a:t> event is not triggered when calling </a:t>
            </a:r>
            <a:r>
              <a:rPr lang="en-US" dirty="0" err="1"/>
              <a:t>pushState</a:t>
            </a:r>
            <a:r>
              <a:rPr lang="en-US" dirty="0"/>
              <a:t>/</a:t>
            </a:r>
            <a:r>
              <a:rPr lang="en-US" dirty="0" err="1"/>
              <a:t>replaceState</a:t>
            </a:r>
            <a:endParaRPr lang="en-US" dirty="0"/>
          </a:p>
          <a:p>
            <a:r>
              <a:rPr lang="en-US" dirty="0"/>
              <a:t>You probably want to wrap all details under navigate function</a:t>
            </a:r>
          </a:p>
          <a:p>
            <a:r>
              <a:rPr lang="en-US" dirty="0"/>
              <a:t>There is no way to clear browser’s history</a:t>
            </a:r>
          </a:p>
          <a:p>
            <a:r>
              <a:rPr lang="en-US" dirty="0"/>
              <a:t>Use </a:t>
            </a:r>
            <a:r>
              <a:rPr lang="en-US" dirty="0" err="1"/>
              <a:t>polyfills</a:t>
            </a:r>
            <a:endParaRPr lang="en-US" dirty="0"/>
          </a:p>
          <a:p>
            <a:pPr lvl="1"/>
            <a:r>
              <a:rPr lang="en-US" dirty="0" err="1"/>
              <a:t>HistoryJS</a:t>
            </a:r>
            <a:r>
              <a:rPr lang="en-US" dirty="0"/>
              <a:t> - </a:t>
            </a:r>
            <a:r>
              <a:rPr lang="en-US" dirty="0">
                <a:hlinkClick r:id="rId2"/>
              </a:rPr>
              <a:t>https://github.com/browserstate/history.js/</a:t>
            </a:r>
            <a:endParaRPr lang="en-US" dirty="0"/>
          </a:p>
          <a:p>
            <a:pPr lvl="1"/>
            <a:r>
              <a:rPr lang="en-US" dirty="0"/>
              <a:t>Backbone Router - </a:t>
            </a:r>
            <a:r>
              <a:rPr lang="en-US" dirty="0">
                <a:hlinkClick r:id="rId3"/>
              </a:rPr>
              <a:t>http://backbonejs.org/#Router</a:t>
            </a:r>
            <a:endParaRPr lang="en-US" dirty="0"/>
          </a:p>
        </p:txBody>
      </p:sp>
    </p:spTree>
    <p:extLst>
      <p:ext uri="{BB962C8B-B14F-4D97-AF65-F5344CB8AC3E}">
        <p14:creationId xmlns:p14="http://schemas.microsoft.com/office/powerpoint/2010/main" val="2330559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Storage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17</a:t>
            </a:fld>
            <a:endParaRPr lang="en-US"/>
          </a:p>
        </p:txBody>
      </p:sp>
      <p:sp>
        <p:nvSpPr>
          <p:cNvPr id="5" name="Content Placeholder 4"/>
          <p:cNvSpPr>
            <a:spLocks noGrp="1"/>
          </p:cNvSpPr>
          <p:nvPr>
            <p:ph sz="quarter" idx="1"/>
          </p:nvPr>
        </p:nvSpPr>
        <p:spPr/>
        <p:txBody>
          <a:bodyPr>
            <a:normAutofit/>
          </a:bodyPr>
          <a:lstStyle/>
          <a:p>
            <a:r>
              <a:rPr lang="en-US" dirty="0"/>
              <a:t>Passing data/state from one page to another is a common web task</a:t>
            </a:r>
          </a:p>
          <a:p>
            <a:r>
              <a:rPr lang="en-US" dirty="0"/>
              <a:t>Common solutions</a:t>
            </a:r>
          </a:p>
          <a:p>
            <a:pPr lvl="1"/>
            <a:r>
              <a:rPr lang="en-US" dirty="0"/>
              <a:t>Query string – Limited storage</a:t>
            </a:r>
          </a:p>
          <a:p>
            <a:pPr lvl="1"/>
            <a:r>
              <a:rPr lang="en-US" dirty="0"/>
              <a:t>Session state – Does not scale well</a:t>
            </a:r>
          </a:p>
          <a:p>
            <a:pPr lvl="1"/>
            <a:r>
              <a:rPr lang="en-US" dirty="0"/>
              <a:t>Cookie – Limited storage</a:t>
            </a:r>
          </a:p>
          <a:p>
            <a:pPr lvl="1"/>
            <a:r>
              <a:rPr lang="en-US" dirty="0"/>
              <a:t>Hidden field – Reset upon GET request</a:t>
            </a:r>
          </a:p>
          <a:p>
            <a:pPr lvl="1"/>
            <a:r>
              <a:rPr lang="en-US" dirty="0"/>
              <a:t>URL – Limited storage</a:t>
            </a:r>
          </a:p>
        </p:txBody>
      </p:sp>
    </p:spTree>
    <p:extLst>
      <p:ext uri="{BB962C8B-B14F-4D97-AF65-F5344CB8AC3E}">
        <p14:creationId xmlns:p14="http://schemas.microsoft.com/office/powerpoint/2010/main" val="12796922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Storage API</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18</a:t>
            </a:fld>
            <a:endParaRPr lang="en-US"/>
          </a:p>
        </p:txBody>
      </p:sp>
      <p:sp>
        <p:nvSpPr>
          <p:cNvPr id="5" name="Content Placeholder 4"/>
          <p:cNvSpPr>
            <a:spLocks noGrp="1"/>
          </p:cNvSpPr>
          <p:nvPr>
            <p:ph sz="quarter" idx="1"/>
          </p:nvPr>
        </p:nvSpPr>
        <p:spPr/>
        <p:txBody>
          <a:bodyPr>
            <a:normAutofit lnSpcReduction="10000"/>
          </a:bodyPr>
          <a:lstStyle/>
          <a:p>
            <a:r>
              <a:rPr lang="en-US" dirty="0"/>
              <a:t>Designed to provide a larger, more secure, easier to use alternative to cookies</a:t>
            </a:r>
          </a:p>
          <a:p>
            <a:r>
              <a:rPr lang="en-US" dirty="0"/>
              <a:t>Allows for key/value pairs to be stored and retrieved</a:t>
            </a:r>
          </a:p>
          <a:p>
            <a:r>
              <a:rPr lang="en-US" dirty="0"/>
              <a:t>Is great for building offline web application</a:t>
            </a:r>
          </a:p>
          <a:p>
            <a:pPr lvl="1"/>
            <a:r>
              <a:rPr lang="en-US" dirty="0"/>
              <a:t>Web storage is accessible even when there is no internet connectivity</a:t>
            </a:r>
          </a:p>
          <a:p>
            <a:r>
              <a:rPr lang="en-US" dirty="0"/>
              <a:t>Offers the following objects</a:t>
            </a:r>
          </a:p>
          <a:p>
            <a:pPr lvl="1"/>
            <a:r>
              <a:rPr lang="en-US" dirty="0" err="1">
                <a:solidFill>
                  <a:srgbClr val="FF0000"/>
                </a:solidFill>
              </a:rPr>
              <a:t>sessionStorage</a:t>
            </a:r>
            <a:endParaRPr lang="en-US" dirty="0">
              <a:solidFill>
                <a:srgbClr val="FF0000"/>
              </a:solidFill>
            </a:endParaRPr>
          </a:p>
          <a:p>
            <a:pPr lvl="1"/>
            <a:r>
              <a:rPr lang="en-US" dirty="0" err="1">
                <a:solidFill>
                  <a:srgbClr val="FF0000"/>
                </a:solidFill>
              </a:rPr>
              <a:t>localStorage</a:t>
            </a:r>
            <a:endParaRPr lang="en-US" dirty="0">
              <a:solidFill>
                <a:srgbClr val="FF0000"/>
              </a:solidFill>
            </a:endParaRPr>
          </a:p>
        </p:txBody>
      </p:sp>
    </p:spTree>
    <p:extLst>
      <p:ext uri="{BB962C8B-B14F-4D97-AF65-F5344CB8AC3E}">
        <p14:creationId xmlns:p14="http://schemas.microsoft.com/office/powerpoint/2010/main" val="3307572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Interface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19</a:t>
            </a:fld>
            <a:endParaRPr lang="en-US"/>
          </a:p>
        </p:txBody>
      </p:sp>
      <p:sp>
        <p:nvSpPr>
          <p:cNvPr id="5" name="Content Placeholder 4"/>
          <p:cNvSpPr>
            <a:spLocks noGrp="1"/>
          </p:cNvSpPr>
          <p:nvPr>
            <p:ph sz="quarter" idx="1"/>
          </p:nvPr>
        </p:nvSpPr>
        <p:spPr/>
        <p:txBody>
          <a:bodyPr/>
          <a:lstStyle/>
          <a:p>
            <a:r>
              <a:rPr lang="en-US" dirty="0"/>
              <a:t>Both </a:t>
            </a:r>
            <a:r>
              <a:rPr lang="en-US" dirty="0" err="1">
                <a:solidFill>
                  <a:srgbClr val="FF0000"/>
                </a:solidFill>
              </a:rPr>
              <a:t>sessionStorage</a:t>
            </a:r>
            <a:r>
              <a:rPr lang="en-US" dirty="0">
                <a:solidFill>
                  <a:srgbClr val="FF0000"/>
                </a:solidFill>
              </a:rPr>
              <a:t> </a:t>
            </a:r>
            <a:r>
              <a:rPr lang="en-US" dirty="0"/>
              <a:t>and </a:t>
            </a:r>
            <a:r>
              <a:rPr lang="en-US" dirty="0" err="1">
                <a:solidFill>
                  <a:srgbClr val="FF0000"/>
                </a:solidFill>
              </a:rPr>
              <a:t>localStorage</a:t>
            </a:r>
            <a:r>
              <a:rPr lang="en-US" dirty="0">
                <a:solidFill>
                  <a:srgbClr val="FF0000"/>
                </a:solidFill>
              </a:rPr>
              <a:t> </a:t>
            </a:r>
            <a:r>
              <a:rPr lang="en-US" dirty="0"/>
              <a:t>implements the same API</a:t>
            </a:r>
          </a:p>
          <a:p>
            <a:pPr lvl="1"/>
            <a:r>
              <a:rPr lang="en-US" dirty="0" err="1"/>
              <a:t>getItem</a:t>
            </a:r>
            <a:r>
              <a:rPr lang="en-US" dirty="0"/>
              <a:t>(key)</a:t>
            </a:r>
          </a:p>
          <a:p>
            <a:pPr lvl="1"/>
            <a:r>
              <a:rPr lang="en-US" dirty="0" err="1"/>
              <a:t>setItem</a:t>
            </a:r>
            <a:r>
              <a:rPr lang="en-US" dirty="0"/>
              <a:t>(key, value)</a:t>
            </a:r>
          </a:p>
          <a:p>
            <a:pPr lvl="1"/>
            <a:r>
              <a:rPr lang="en-US" dirty="0" err="1"/>
              <a:t>removeItem</a:t>
            </a:r>
            <a:r>
              <a:rPr lang="en-US" dirty="0"/>
              <a:t>(key)</a:t>
            </a:r>
          </a:p>
          <a:p>
            <a:pPr lvl="1"/>
            <a:r>
              <a:rPr lang="en-US" dirty="0"/>
              <a:t>clear</a:t>
            </a:r>
          </a:p>
          <a:p>
            <a:r>
              <a:rPr lang="en-US" dirty="0"/>
              <a:t>Key and value are strings !!!</a:t>
            </a:r>
          </a:p>
          <a:p>
            <a:r>
              <a:rPr lang="en-US" dirty="0"/>
              <a:t>When passing object as a key or as a value it will first be converted to a string using </a:t>
            </a:r>
            <a:r>
              <a:rPr lang="en-US" dirty="0" err="1"/>
              <a:t>toString</a:t>
            </a:r>
            <a:endParaRPr lang="en-US" dirty="0"/>
          </a:p>
        </p:txBody>
      </p:sp>
    </p:spTree>
    <p:extLst>
      <p:ext uri="{BB962C8B-B14F-4D97-AF65-F5344CB8AC3E}">
        <p14:creationId xmlns:p14="http://schemas.microsoft.com/office/powerpoint/2010/main" val="4255040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W3C</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a:t>
            </a:fld>
            <a:endParaRPr lang="en-US"/>
          </a:p>
        </p:txBody>
      </p:sp>
      <p:sp>
        <p:nvSpPr>
          <p:cNvPr id="5" name="Content Placeholder 4"/>
          <p:cNvSpPr>
            <a:spLocks noGrp="1"/>
          </p:cNvSpPr>
          <p:nvPr>
            <p:ph sz="quarter" idx="1"/>
          </p:nvPr>
        </p:nvSpPr>
        <p:spPr/>
        <p:txBody>
          <a:bodyPr>
            <a:normAutofit fontScale="92500" lnSpcReduction="20000"/>
          </a:bodyPr>
          <a:lstStyle/>
          <a:p>
            <a:r>
              <a:rPr lang="en-US" dirty="0"/>
              <a:t>The main international standards organization for the world wide web</a:t>
            </a:r>
          </a:p>
          <a:p>
            <a:r>
              <a:rPr lang="en-US" dirty="0"/>
              <a:t>Was founded in 1994</a:t>
            </a:r>
          </a:p>
          <a:p>
            <a:r>
              <a:rPr lang="en-US" dirty="0"/>
              <a:t>Any one can join (after approval)</a:t>
            </a:r>
          </a:p>
          <a:p>
            <a:r>
              <a:rPr lang="en-US" dirty="0"/>
              <a:t>A member pays annual fee</a:t>
            </a:r>
          </a:p>
          <a:p>
            <a:pPr lvl="2"/>
            <a:r>
              <a:rPr lang="en-US" dirty="0"/>
              <a:t>Big player ~70000$</a:t>
            </a:r>
          </a:p>
          <a:p>
            <a:pPr lvl="2"/>
            <a:r>
              <a:rPr lang="en-US" dirty="0"/>
              <a:t>Small player ~8000$</a:t>
            </a:r>
          </a:p>
          <a:p>
            <a:r>
              <a:rPr lang="en-US" dirty="0"/>
              <a:t>As of 2014 has 384 member</a:t>
            </a:r>
          </a:p>
          <a:p>
            <a:r>
              <a:rPr lang="en-US" dirty="0"/>
              <a:t>Is criticized for </a:t>
            </a:r>
          </a:p>
          <a:p>
            <a:pPr lvl="1"/>
            <a:r>
              <a:rPr lang="en-US" dirty="0"/>
              <a:t>Being dominated by the big players</a:t>
            </a:r>
          </a:p>
          <a:p>
            <a:pPr lvl="1"/>
            <a:r>
              <a:rPr lang="en-US" dirty="0"/>
              <a:t>Slow pace</a:t>
            </a:r>
          </a:p>
          <a:p>
            <a:endParaRPr lang="en-US" dirty="0"/>
          </a:p>
          <a:p>
            <a:endParaRPr lang="en-US" dirty="0"/>
          </a:p>
        </p:txBody>
      </p:sp>
    </p:spTree>
    <p:extLst>
      <p:ext uri="{BB962C8B-B14F-4D97-AF65-F5344CB8AC3E}">
        <p14:creationId xmlns:p14="http://schemas.microsoft.com/office/powerpoint/2010/main" val="2552264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sessionStorage</a:t>
            </a:r>
            <a:endParaRPr lang="en-US" dirty="0"/>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20</a:t>
            </a:fld>
            <a:endParaRPr lang="en-US"/>
          </a:p>
        </p:txBody>
      </p:sp>
      <p:sp>
        <p:nvSpPr>
          <p:cNvPr id="5" name="Content Placeholder 4"/>
          <p:cNvSpPr>
            <a:spLocks noGrp="1"/>
          </p:cNvSpPr>
          <p:nvPr>
            <p:ph sz="quarter" idx="1"/>
          </p:nvPr>
        </p:nvSpPr>
        <p:spPr/>
        <p:txBody>
          <a:bodyPr/>
          <a:lstStyle/>
          <a:p>
            <a:r>
              <a:rPr lang="en-US" dirty="0"/>
              <a:t>Not related to server side session management</a:t>
            </a:r>
          </a:p>
          <a:p>
            <a:r>
              <a:rPr lang="en-US" dirty="0"/>
              <a:t>Each browser window/tab holds a </a:t>
            </a:r>
            <a:r>
              <a:rPr lang="en-US" dirty="0" err="1"/>
              <a:t>sessionStorage</a:t>
            </a:r>
            <a:r>
              <a:rPr lang="en-US" dirty="0"/>
              <a:t> object per origin</a:t>
            </a:r>
            <a:endParaRPr lang="he-IL" dirty="0"/>
          </a:p>
          <a:p>
            <a:r>
              <a:rPr lang="en-US" dirty="0"/>
              <a:t>Should live as long as the window/tab is alive</a:t>
            </a:r>
          </a:p>
          <a:p>
            <a:r>
              <a:rPr lang="en-US" dirty="0"/>
              <a:t>When duplicating a tab the </a:t>
            </a:r>
            <a:r>
              <a:rPr lang="en-US" dirty="0" err="1"/>
              <a:t>sessionStorage</a:t>
            </a:r>
            <a:r>
              <a:rPr lang="en-US" dirty="0"/>
              <a:t> should be duplicated too</a:t>
            </a:r>
          </a:p>
          <a:p>
            <a:pPr lvl="1"/>
            <a:r>
              <a:rPr lang="en-US" dirty="0"/>
              <a:t>No sharing </a:t>
            </a:r>
          </a:p>
        </p:txBody>
      </p:sp>
      <p:sp>
        <p:nvSpPr>
          <p:cNvPr id="6" name="Rectangle 1"/>
          <p:cNvSpPr>
            <a:spLocks noChangeArrowheads="1"/>
          </p:cNvSpPr>
          <p:nvPr/>
        </p:nvSpPr>
        <p:spPr bwMode="auto">
          <a:xfrm>
            <a:off x="1043608" y="5301208"/>
            <a:ext cx="3328155"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sessionStorage.setItem</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"data"</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data);</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8" name="Rectangle 2"/>
          <p:cNvSpPr>
            <a:spLocks noChangeArrowheads="1"/>
          </p:cNvSpPr>
          <p:nvPr/>
        </p:nvSpPr>
        <p:spPr bwMode="auto">
          <a:xfrm>
            <a:off x="1907704" y="5957500"/>
            <a:ext cx="3837910"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data = sessionStorage.getItem(</a:t>
            </a:r>
            <a:r>
              <a:rPr kumimoji="0" lang="en-US" altLang="en-US" sz="1200" b="0" i="0" u="none" strike="noStrike" cap="none" normalizeH="0" baseline="0">
                <a:ln>
                  <a:noFill/>
                </a:ln>
                <a:solidFill>
                  <a:srgbClr val="A31515"/>
                </a:solidFill>
                <a:effectLst/>
                <a:latin typeface="Consolas" panose="020B0609020204030204" pitchFamily="49" charset="0"/>
                <a:cs typeface="Consolas" panose="020B0609020204030204" pitchFamily="49" charset="0"/>
              </a:rPr>
              <a:t>"data"</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951386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Serialization</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21</a:t>
            </a:fld>
            <a:endParaRPr lang="en-US"/>
          </a:p>
        </p:txBody>
      </p:sp>
      <p:sp>
        <p:nvSpPr>
          <p:cNvPr id="5" name="Content Placeholder 4"/>
          <p:cNvSpPr>
            <a:spLocks noGrp="1"/>
          </p:cNvSpPr>
          <p:nvPr>
            <p:ph sz="quarter" idx="1"/>
          </p:nvPr>
        </p:nvSpPr>
        <p:spPr/>
        <p:txBody>
          <a:bodyPr/>
          <a:lstStyle/>
          <a:p>
            <a:r>
              <a:rPr lang="en-US" dirty="0"/>
              <a:t>Web storage support only strings (key &amp; value)</a:t>
            </a:r>
          </a:p>
          <a:p>
            <a:r>
              <a:rPr lang="en-US" dirty="0"/>
              <a:t>Therefore, data must serialized/</a:t>
            </a:r>
            <a:r>
              <a:rPr lang="en-US" dirty="0" err="1"/>
              <a:t>deserialized</a:t>
            </a:r>
            <a:endParaRPr lang="en-US" dirty="0"/>
          </a:p>
          <a:p>
            <a:r>
              <a:rPr lang="en-US" dirty="0"/>
              <a:t>Can use </a:t>
            </a:r>
            <a:r>
              <a:rPr lang="en-US" dirty="0" err="1"/>
              <a:t>JSON.stringify</a:t>
            </a:r>
            <a:r>
              <a:rPr lang="en-US" dirty="0"/>
              <a:t> &amp; </a:t>
            </a:r>
            <a:r>
              <a:rPr lang="en-US" dirty="0" err="1"/>
              <a:t>JSON.parse</a:t>
            </a:r>
            <a:endParaRPr lang="en-US" dirty="0"/>
          </a:p>
          <a:p>
            <a:pPr lvl="1"/>
            <a:r>
              <a:rPr lang="en-US" dirty="0"/>
              <a:t>Cannot save cyclic references</a:t>
            </a:r>
          </a:p>
          <a:p>
            <a:pPr lvl="1"/>
            <a:r>
              <a:rPr lang="en-US" dirty="0"/>
              <a:t>Prototype is lost</a:t>
            </a:r>
          </a:p>
          <a:p>
            <a:pPr lvl="1"/>
            <a:r>
              <a:rPr lang="en-US" dirty="0"/>
              <a:t>String representation is expensive</a:t>
            </a:r>
          </a:p>
        </p:txBody>
      </p:sp>
      <p:sp>
        <p:nvSpPr>
          <p:cNvPr id="6" name="Rectangle 1"/>
          <p:cNvSpPr>
            <a:spLocks noChangeArrowheads="1"/>
          </p:cNvSpPr>
          <p:nvPr/>
        </p:nvSpPr>
        <p:spPr bwMode="auto">
          <a:xfrm>
            <a:off x="1475656" y="4941168"/>
            <a:ext cx="3158237" cy="461665"/>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JSON.stringify</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(data);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localStorage.setItem</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"data"</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p:txBody>
      </p:sp>
      <p:sp>
        <p:nvSpPr>
          <p:cNvPr id="7" name="Rectangle 2"/>
          <p:cNvSpPr>
            <a:spLocks noChangeArrowheads="1"/>
          </p:cNvSpPr>
          <p:nvPr/>
        </p:nvSpPr>
        <p:spPr bwMode="auto">
          <a:xfrm>
            <a:off x="1477469" y="5593333"/>
            <a:ext cx="3498073" cy="461665"/>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localStorage.getItem</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"data"</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data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JSON.parse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524811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localStorage</a:t>
            </a:r>
            <a:endParaRPr lang="en-US" dirty="0"/>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22</a:t>
            </a:fld>
            <a:endParaRPr lang="en-US"/>
          </a:p>
        </p:txBody>
      </p:sp>
      <p:sp>
        <p:nvSpPr>
          <p:cNvPr id="5" name="Content Placeholder 4"/>
          <p:cNvSpPr>
            <a:spLocks noGrp="1"/>
          </p:cNvSpPr>
          <p:nvPr>
            <p:ph sz="quarter" idx="1"/>
          </p:nvPr>
        </p:nvSpPr>
        <p:spPr/>
        <p:txBody>
          <a:bodyPr/>
          <a:lstStyle/>
          <a:p>
            <a:r>
              <a:rPr lang="en-US" dirty="0"/>
              <a:t>A Storage object per origin</a:t>
            </a:r>
          </a:p>
          <a:p>
            <a:r>
              <a:rPr lang="en-US" dirty="0"/>
              <a:t>Storage should not be cleared by browser</a:t>
            </a:r>
          </a:p>
          <a:p>
            <a:pPr lvl="1"/>
            <a:r>
              <a:rPr lang="en-US" dirty="0"/>
              <a:t>Only on rare conditions</a:t>
            </a:r>
          </a:p>
          <a:p>
            <a:r>
              <a:rPr lang="en-US" dirty="0"/>
              <a:t>Different windows with same origin share the same </a:t>
            </a:r>
            <a:r>
              <a:rPr lang="en-US" dirty="0" err="1"/>
              <a:t>loadStorage</a:t>
            </a:r>
            <a:r>
              <a:rPr lang="en-US" dirty="0"/>
              <a:t> object</a:t>
            </a:r>
          </a:p>
          <a:p>
            <a:pPr lvl="1"/>
            <a:r>
              <a:rPr lang="en-US" dirty="0"/>
              <a:t>Browser should protect against concurrent access</a:t>
            </a:r>
          </a:p>
          <a:p>
            <a:r>
              <a:rPr lang="en-US" dirty="0"/>
              <a:t>Exception is thrown under Incognito mode</a:t>
            </a:r>
          </a:p>
          <a:p>
            <a:endParaRPr lang="en-US" dirty="0"/>
          </a:p>
        </p:txBody>
      </p:sp>
      <p:sp>
        <p:nvSpPr>
          <p:cNvPr id="6" name="Rectangle 1"/>
          <p:cNvSpPr>
            <a:spLocks noChangeArrowheads="1"/>
          </p:cNvSpPr>
          <p:nvPr/>
        </p:nvSpPr>
        <p:spPr bwMode="auto">
          <a:xfrm>
            <a:off x="1043608" y="5301208"/>
            <a:ext cx="3158237"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dirty="0" err="1">
                <a:solidFill>
                  <a:srgbClr val="000000"/>
                </a:solidFill>
                <a:latin typeface="Consolas" panose="020B0609020204030204" pitchFamily="49" charset="0"/>
                <a:cs typeface="Consolas" panose="020B0609020204030204" pitchFamily="49" charset="0"/>
              </a:rPr>
              <a:t>local</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Storage.setItem</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"data"</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data);</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Rectangle 2"/>
          <p:cNvSpPr>
            <a:spLocks noChangeArrowheads="1"/>
          </p:cNvSpPr>
          <p:nvPr/>
        </p:nvSpPr>
        <p:spPr bwMode="auto">
          <a:xfrm>
            <a:off x="1907704" y="5957500"/>
            <a:ext cx="3667992"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data = </a:t>
            </a:r>
            <a:r>
              <a:rPr lang="en-US" altLang="en-US" sz="1200" dirty="0" err="1">
                <a:solidFill>
                  <a:srgbClr val="000000"/>
                </a:solidFill>
                <a:latin typeface="Consolas" panose="020B0609020204030204" pitchFamily="49" charset="0"/>
                <a:cs typeface="Consolas" panose="020B0609020204030204" pitchFamily="49" charset="0"/>
              </a:rPr>
              <a:t>local</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Storage.getItem</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"data"</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665334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Disk Space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23</a:t>
            </a:fld>
            <a:endParaRPr lang="en-US"/>
          </a:p>
        </p:txBody>
      </p:sp>
      <p:sp>
        <p:nvSpPr>
          <p:cNvPr id="5" name="Content Placeholder 4"/>
          <p:cNvSpPr>
            <a:spLocks noGrp="1"/>
          </p:cNvSpPr>
          <p:nvPr>
            <p:ph sz="quarter" idx="1"/>
          </p:nvPr>
        </p:nvSpPr>
        <p:spPr/>
        <p:txBody>
          <a:bodyPr/>
          <a:lstStyle/>
          <a:p>
            <a:r>
              <a:rPr lang="en-US" dirty="0"/>
              <a:t>Browser should limit the total amount</a:t>
            </a:r>
          </a:p>
          <a:p>
            <a:pPr lvl="1"/>
            <a:r>
              <a:rPr lang="en-US" dirty="0"/>
              <a:t>Specification does not mention the limit itself</a:t>
            </a:r>
          </a:p>
          <a:p>
            <a:pPr lvl="1"/>
            <a:r>
              <a:rPr lang="en-US" dirty="0"/>
              <a:t>5MB is common</a:t>
            </a:r>
          </a:p>
          <a:p>
            <a:r>
              <a:rPr lang="en-US" dirty="0"/>
              <a:t>Browser may prompt the user when quota is reached</a:t>
            </a:r>
          </a:p>
          <a:p>
            <a:pPr lvl="1"/>
            <a:r>
              <a:rPr lang="en-US" dirty="0"/>
              <a:t>Only supported on opera </a:t>
            </a:r>
          </a:p>
          <a:p>
            <a:r>
              <a:rPr lang="en-US" dirty="0"/>
              <a:t>On some browsers the administrator can change the limit</a:t>
            </a:r>
          </a:p>
          <a:p>
            <a:pPr lvl="1"/>
            <a:r>
              <a:rPr lang="en-US" dirty="0"/>
              <a:t>Not from Java Script</a:t>
            </a:r>
          </a:p>
        </p:txBody>
      </p:sp>
    </p:spTree>
    <p:extLst>
      <p:ext uri="{BB962C8B-B14F-4D97-AF65-F5344CB8AC3E}">
        <p14:creationId xmlns:p14="http://schemas.microsoft.com/office/powerpoint/2010/main" val="630569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Event</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24</a:t>
            </a:fld>
            <a:endParaRPr lang="en-US"/>
          </a:p>
        </p:txBody>
      </p:sp>
      <p:sp>
        <p:nvSpPr>
          <p:cNvPr id="5" name="Content Placeholder 4"/>
          <p:cNvSpPr>
            <a:spLocks noGrp="1"/>
          </p:cNvSpPr>
          <p:nvPr>
            <p:ph sz="quarter" idx="1"/>
          </p:nvPr>
        </p:nvSpPr>
        <p:spPr/>
        <p:txBody>
          <a:bodyPr/>
          <a:lstStyle/>
          <a:p>
            <a:r>
              <a:rPr lang="en-US" dirty="0"/>
              <a:t>Is fired when calling </a:t>
            </a:r>
            <a:r>
              <a:rPr lang="en-US" dirty="0" err="1"/>
              <a:t>setItem</a:t>
            </a:r>
            <a:r>
              <a:rPr lang="en-US" dirty="0"/>
              <a:t>/</a:t>
            </a:r>
            <a:r>
              <a:rPr lang="en-US" dirty="0" err="1"/>
              <a:t>removeItem</a:t>
            </a:r>
            <a:r>
              <a:rPr lang="en-US" dirty="0"/>
              <a:t>/clear</a:t>
            </a:r>
          </a:p>
          <a:p>
            <a:r>
              <a:rPr lang="en-US" dirty="0"/>
              <a:t>Contains the following</a:t>
            </a:r>
          </a:p>
          <a:p>
            <a:pPr lvl="1"/>
            <a:r>
              <a:rPr lang="en-US" dirty="0"/>
              <a:t>key</a:t>
            </a:r>
          </a:p>
          <a:p>
            <a:pPr lvl="1"/>
            <a:r>
              <a:rPr lang="en-US" dirty="0" err="1"/>
              <a:t>oldValue</a:t>
            </a:r>
            <a:endParaRPr lang="en-US" dirty="0"/>
          </a:p>
          <a:p>
            <a:pPr lvl="1"/>
            <a:r>
              <a:rPr lang="en-US" dirty="0" err="1"/>
              <a:t>newValue</a:t>
            </a:r>
            <a:endParaRPr lang="en-US" dirty="0"/>
          </a:p>
          <a:p>
            <a:pPr lvl="1"/>
            <a:r>
              <a:rPr lang="en-US" dirty="0" err="1"/>
              <a:t>url</a:t>
            </a:r>
            <a:r>
              <a:rPr lang="en-US" dirty="0"/>
              <a:t> – The </a:t>
            </a:r>
            <a:r>
              <a:rPr lang="en-US" dirty="0" err="1"/>
              <a:t>url</a:t>
            </a:r>
            <a:r>
              <a:rPr lang="en-US" dirty="0"/>
              <a:t> of the window that changes the data</a:t>
            </a:r>
          </a:p>
          <a:p>
            <a:r>
              <a:rPr lang="en-US" dirty="0"/>
              <a:t>Event should not be fired on the window that changes the storage</a:t>
            </a:r>
          </a:p>
          <a:p>
            <a:pPr lvl="1"/>
            <a:r>
              <a:rPr lang="en-US" dirty="0"/>
              <a:t>IE disagrees</a:t>
            </a:r>
          </a:p>
        </p:txBody>
      </p:sp>
      <p:sp>
        <p:nvSpPr>
          <p:cNvPr id="6" name="Rectangle 1"/>
          <p:cNvSpPr>
            <a:spLocks noChangeArrowheads="1"/>
          </p:cNvSpPr>
          <p:nvPr/>
        </p:nvSpPr>
        <p:spPr bwMode="auto">
          <a:xfrm>
            <a:off x="4057337" y="2924944"/>
            <a:ext cx="4347665" cy="646331"/>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window.addEventListener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"storage"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false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124601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Storage Notes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25</a:t>
            </a:fld>
            <a:endParaRPr lang="en-US"/>
          </a:p>
        </p:txBody>
      </p:sp>
      <p:sp>
        <p:nvSpPr>
          <p:cNvPr id="5" name="Content Placeholder 4"/>
          <p:cNvSpPr>
            <a:spLocks noGrp="1"/>
          </p:cNvSpPr>
          <p:nvPr>
            <p:ph sz="quarter" idx="1"/>
          </p:nvPr>
        </p:nvSpPr>
        <p:spPr/>
        <p:txBody>
          <a:bodyPr/>
          <a:lstStyle/>
          <a:p>
            <a:r>
              <a:rPr lang="en-US" dirty="0"/>
              <a:t>Updating a single record may be inefficient</a:t>
            </a:r>
          </a:p>
          <a:p>
            <a:pPr lvl="1"/>
            <a:r>
              <a:rPr lang="en-US" dirty="0" err="1"/>
              <a:t>Deserialize</a:t>
            </a:r>
            <a:r>
              <a:rPr lang="en-US" dirty="0"/>
              <a:t> all data into memory</a:t>
            </a:r>
          </a:p>
          <a:p>
            <a:pPr lvl="1"/>
            <a:r>
              <a:rPr lang="en-US" dirty="0"/>
              <a:t>Fix memory</a:t>
            </a:r>
          </a:p>
          <a:p>
            <a:pPr lvl="1"/>
            <a:r>
              <a:rPr lang="en-US" dirty="0"/>
              <a:t>Serialize back</a:t>
            </a:r>
          </a:p>
          <a:p>
            <a:r>
              <a:rPr lang="en-US" dirty="0"/>
              <a:t>API is blocking</a:t>
            </a:r>
          </a:p>
          <a:p>
            <a:pPr lvl="1"/>
            <a:r>
              <a:rPr lang="en-US" dirty="0"/>
              <a:t>UI is blocked while saving big data</a:t>
            </a:r>
          </a:p>
          <a:p>
            <a:r>
              <a:rPr lang="en-US" dirty="0"/>
              <a:t>Should be careful when application is running under shared host</a:t>
            </a:r>
          </a:p>
          <a:p>
            <a:pPr lvl="1"/>
            <a:r>
              <a:rPr lang="en-US" dirty="0"/>
              <a:t>Wix.com</a:t>
            </a:r>
          </a:p>
        </p:txBody>
      </p:sp>
    </p:spTree>
    <p:extLst>
      <p:ext uri="{BB962C8B-B14F-4D97-AF65-F5344CB8AC3E}">
        <p14:creationId xmlns:p14="http://schemas.microsoft.com/office/powerpoint/2010/main" val="19186564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Indexed DB</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26</a:t>
            </a:fld>
            <a:endParaRPr lang="en-US"/>
          </a:p>
        </p:txBody>
      </p:sp>
      <p:sp>
        <p:nvSpPr>
          <p:cNvPr id="5" name="Content Placeholder 4"/>
          <p:cNvSpPr>
            <a:spLocks noGrp="1"/>
          </p:cNvSpPr>
          <p:nvPr>
            <p:ph sz="quarter" idx="1"/>
          </p:nvPr>
        </p:nvSpPr>
        <p:spPr/>
        <p:txBody>
          <a:bodyPr>
            <a:normAutofit/>
          </a:bodyPr>
          <a:lstStyle/>
          <a:p>
            <a:r>
              <a:rPr lang="en-US" dirty="0"/>
              <a:t>Web storage does not deal well with large data</a:t>
            </a:r>
          </a:p>
          <a:p>
            <a:pPr lvl="1"/>
            <a:r>
              <a:rPr lang="en-US" dirty="0"/>
              <a:t>Cannot update single record</a:t>
            </a:r>
          </a:p>
          <a:p>
            <a:pPr lvl="1"/>
            <a:r>
              <a:rPr lang="en-US" dirty="0"/>
              <a:t>Blocking API</a:t>
            </a:r>
          </a:p>
          <a:p>
            <a:r>
              <a:rPr lang="en-US" dirty="0"/>
              <a:t>Indexed DB</a:t>
            </a:r>
          </a:p>
          <a:p>
            <a:pPr lvl="1"/>
            <a:r>
              <a:rPr lang="en-US" dirty="0"/>
              <a:t>Transactional database</a:t>
            </a:r>
          </a:p>
          <a:p>
            <a:pPr lvl="1"/>
            <a:r>
              <a:rPr lang="en-US" dirty="0"/>
              <a:t>Lets you store and retrieve objects </a:t>
            </a:r>
          </a:p>
          <a:p>
            <a:pPr lvl="1"/>
            <a:r>
              <a:rPr lang="en-US" dirty="0"/>
              <a:t>Objects are indexed </a:t>
            </a:r>
            <a:r>
              <a:rPr lang="en-US" dirty="0">
                <a:sym typeface="Wingdings" panose="05000000000000000000" pitchFamily="2" charset="2"/>
              </a:rPr>
              <a:t> Better search performance</a:t>
            </a:r>
            <a:endParaRPr lang="en-US" dirty="0"/>
          </a:p>
          <a:p>
            <a:pPr lvl="1"/>
            <a:r>
              <a:rPr lang="en-US" dirty="0"/>
              <a:t>No schema</a:t>
            </a:r>
          </a:p>
          <a:p>
            <a:pPr lvl="1"/>
            <a:r>
              <a:rPr lang="en-US" dirty="0"/>
              <a:t>Asynchronous API</a:t>
            </a:r>
          </a:p>
        </p:txBody>
      </p:sp>
    </p:spTree>
    <p:extLst>
      <p:ext uri="{BB962C8B-B14F-4D97-AF65-F5344CB8AC3E}">
        <p14:creationId xmlns:p14="http://schemas.microsoft.com/office/powerpoint/2010/main" val="4032389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Browser Support</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27</a:t>
            </a:fld>
            <a:endParaRPr lang="en-US"/>
          </a:p>
        </p:txBody>
      </p:sp>
      <p:sp>
        <p:nvSpPr>
          <p:cNvPr id="5" name="Content Placeholder 4"/>
          <p:cNvSpPr>
            <a:spLocks noGrp="1"/>
          </p:cNvSpPr>
          <p:nvPr>
            <p:ph sz="quarter" idx="1"/>
          </p:nvPr>
        </p:nvSpPr>
        <p:spPr/>
        <p:txBody>
          <a:bodyPr/>
          <a:lstStyle/>
          <a:p>
            <a:r>
              <a:rPr lang="en-US" dirty="0"/>
              <a:t>Desktop</a:t>
            </a:r>
          </a:p>
          <a:p>
            <a:pPr lvl="1"/>
            <a:r>
              <a:rPr lang="en-US" dirty="0"/>
              <a:t>Firefox, Chrome, Safari for desktop</a:t>
            </a:r>
          </a:p>
          <a:p>
            <a:pPr lvl="1"/>
            <a:r>
              <a:rPr lang="en-US" dirty="0"/>
              <a:t>IE11 – Not complete</a:t>
            </a:r>
          </a:p>
          <a:p>
            <a:r>
              <a:rPr lang="en-US" dirty="0"/>
              <a:t>Mobile</a:t>
            </a:r>
          </a:p>
          <a:p>
            <a:pPr lvl="1"/>
            <a:r>
              <a:rPr lang="en-US" dirty="0"/>
              <a:t>Android 4.4+</a:t>
            </a:r>
          </a:p>
          <a:p>
            <a:pPr lvl="1"/>
            <a:r>
              <a:rPr lang="en-US" dirty="0"/>
              <a:t>iPhone 8+ (8 is not released yet)</a:t>
            </a:r>
          </a:p>
          <a:p>
            <a:pPr lvl="1"/>
            <a:r>
              <a:rPr lang="en-US" dirty="0"/>
              <a:t>IE Mobile 10+ (Strange …)</a:t>
            </a:r>
          </a:p>
          <a:p>
            <a:endParaRPr lang="en-US" dirty="0"/>
          </a:p>
          <a:p>
            <a:endParaRPr lang="en-US" dirty="0"/>
          </a:p>
        </p:txBody>
      </p:sp>
    </p:spTree>
    <p:extLst>
      <p:ext uri="{BB962C8B-B14F-4D97-AF65-F5344CB8AC3E}">
        <p14:creationId xmlns:p14="http://schemas.microsoft.com/office/powerpoint/2010/main" val="10738744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Limits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28</a:t>
            </a:fld>
            <a:endParaRPr lang="en-US"/>
          </a:p>
        </p:txBody>
      </p:sp>
      <p:sp>
        <p:nvSpPr>
          <p:cNvPr id="5" name="Content Placeholder 4"/>
          <p:cNvSpPr>
            <a:spLocks noGrp="1"/>
          </p:cNvSpPr>
          <p:nvPr>
            <p:ph sz="quarter" idx="1"/>
          </p:nvPr>
        </p:nvSpPr>
        <p:spPr/>
        <p:txBody>
          <a:bodyPr/>
          <a:lstStyle/>
          <a:p>
            <a:r>
              <a:rPr lang="en-US" dirty="0"/>
              <a:t>Storage is limited per origin </a:t>
            </a:r>
          </a:p>
          <a:p>
            <a:r>
              <a:rPr lang="en-US" dirty="0"/>
              <a:t>Firefox</a:t>
            </a:r>
          </a:p>
          <a:p>
            <a:pPr lvl="1"/>
            <a:r>
              <a:rPr lang="en-US" dirty="0"/>
              <a:t>No limit</a:t>
            </a:r>
          </a:p>
          <a:p>
            <a:pPr lvl="1"/>
            <a:r>
              <a:rPr lang="en-US" dirty="0"/>
              <a:t>Asks user after 50MB</a:t>
            </a:r>
          </a:p>
          <a:p>
            <a:r>
              <a:rPr lang="en-US" dirty="0"/>
              <a:t>Chrome</a:t>
            </a:r>
          </a:p>
          <a:p>
            <a:pPr lvl="1"/>
            <a:r>
              <a:rPr lang="en-US" dirty="0"/>
              <a:t>No limit</a:t>
            </a:r>
          </a:p>
          <a:p>
            <a:r>
              <a:rPr lang="en-US" dirty="0"/>
              <a:t>IE</a:t>
            </a:r>
          </a:p>
          <a:p>
            <a:pPr lvl="1"/>
            <a:r>
              <a:rPr lang="en-US" dirty="0"/>
              <a:t>250MB limit</a:t>
            </a:r>
          </a:p>
          <a:p>
            <a:pPr lvl="1"/>
            <a:r>
              <a:rPr lang="en-US" dirty="0"/>
              <a:t>Asks user after 10MB</a:t>
            </a:r>
          </a:p>
        </p:txBody>
      </p:sp>
    </p:spTree>
    <p:extLst>
      <p:ext uri="{BB962C8B-B14F-4D97-AF65-F5344CB8AC3E}">
        <p14:creationId xmlns:p14="http://schemas.microsoft.com/office/powerpoint/2010/main" val="33416493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Database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29</a:t>
            </a:fld>
            <a:endParaRPr lang="en-US"/>
          </a:p>
        </p:txBody>
      </p:sp>
      <p:sp>
        <p:nvSpPr>
          <p:cNvPr id="5" name="Content Placeholder 4"/>
          <p:cNvSpPr>
            <a:spLocks noGrp="1"/>
          </p:cNvSpPr>
          <p:nvPr>
            <p:ph sz="quarter" idx="1"/>
          </p:nvPr>
        </p:nvSpPr>
        <p:spPr/>
        <p:txBody>
          <a:bodyPr/>
          <a:lstStyle/>
          <a:p>
            <a:r>
              <a:rPr lang="en-US" dirty="0"/>
              <a:t>Has one or more object stores</a:t>
            </a:r>
          </a:p>
          <a:p>
            <a:r>
              <a:rPr lang="en-US" dirty="0"/>
              <a:t>Has a name</a:t>
            </a:r>
          </a:p>
          <a:p>
            <a:r>
              <a:rPr lang="en-US" dirty="0"/>
              <a:t>Has current version – Initially 0</a:t>
            </a:r>
          </a:p>
          <a:p>
            <a:r>
              <a:rPr lang="en-US" dirty="0"/>
              <a:t>There may be multiple connections to a given database</a:t>
            </a:r>
          </a:p>
          <a:p>
            <a:r>
              <a:rPr lang="en-US" dirty="0"/>
              <a:t>Each origin has an associated set of databases</a:t>
            </a:r>
          </a:p>
          <a:p>
            <a:r>
              <a:rPr lang="en-US" dirty="0"/>
              <a:t>Is described by the </a:t>
            </a:r>
            <a:r>
              <a:rPr lang="en-US" dirty="0" err="1">
                <a:solidFill>
                  <a:srgbClr val="FF0000"/>
                </a:solidFill>
              </a:rPr>
              <a:t>IDBDatabase</a:t>
            </a:r>
            <a:r>
              <a:rPr lang="en-US" dirty="0">
                <a:solidFill>
                  <a:srgbClr val="FF0000"/>
                </a:solidFill>
              </a:rPr>
              <a:t> </a:t>
            </a:r>
            <a:r>
              <a:rPr lang="en-US" dirty="0"/>
              <a:t>interface</a:t>
            </a:r>
          </a:p>
        </p:txBody>
      </p:sp>
    </p:spTree>
    <p:extLst>
      <p:ext uri="{BB962C8B-B14F-4D97-AF65-F5344CB8AC3E}">
        <p14:creationId xmlns:p14="http://schemas.microsoft.com/office/powerpoint/2010/main" val="1875135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W3C Ratification Process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a:t>
            </a:fld>
            <a:endParaRPr lang="en-US"/>
          </a:p>
        </p:txBody>
      </p:sp>
      <p:sp>
        <p:nvSpPr>
          <p:cNvPr id="5" name="Content Placeholder 4"/>
          <p:cNvSpPr>
            <a:spLocks noGrp="1"/>
          </p:cNvSpPr>
          <p:nvPr>
            <p:ph sz="quarter" idx="1"/>
          </p:nvPr>
        </p:nvSpPr>
        <p:spPr/>
        <p:txBody>
          <a:bodyPr/>
          <a:lstStyle/>
          <a:p>
            <a:r>
              <a:rPr lang="en-US" dirty="0"/>
              <a:t>Working Draft (WD)</a:t>
            </a:r>
          </a:p>
          <a:p>
            <a:r>
              <a:rPr lang="en-US" dirty="0"/>
              <a:t>Candidate Recommendation (CR)</a:t>
            </a:r>
          </a:p>
          <a:p>
            <a:r>
              <a:rPr lang="en-US" dirty="0"/>
              <a:t>Proposed Recommendation (PR)</a:t>
            </a:r>
          </a:p>
          <a:p>
            <a:r>
              <a:rPr lang="en-US" dirty="0"/>
              <a:t>W3C Recommendation (REC)</a:t>
            </a:r>
          </a:p>
          <a:p>
            <a:r>
              <a:rPr lang="en-US" dirty="0"/>
              <a:t>Working Group Note (NOTE)</a:t>
            </a:r>
          </a:p>
        </p:txBody>
      </p:sp>
    </p:spTree>
    <p:extLst>
      <p:ext uri="{BB962C8B-B14F-4D97-AF65-F5344CB8AC3E}">
        <p14:creationId xmlns:p14="http://schemas.microsoft.com/office/powerpoint/2010/main" val="20888077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Database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30</a:t>
            </a:fld>
            <a:endParaRPr lang="en-US"/>
          </a:p>
        </p:txBody>
      </p:sp>
      <p:sp>
        <p:nvSpPr>
          <p:cNvPr id="6" name="Rectangle 1"/>
          <p:cNvSpPr>
            <a:spLocks noChangeArrowheads="1"/>
          </p:cNvSpPr>
          <p:nvPr/>
        </p:nvSpPr>
        <p:spPr bwMode="auto">
          <a:xfrm>
            <a:off x="1907704" y="3429000"/>
            <a:ext cx="5367175" cy="2862322"/>
          </a:xfrm>
          <a:prstGeom prst="rect">
            <a:avLst/>
          </a:prstGeom>
          <a:solidFill>
            <a:schemeClr val="accent1">
              <a:lumMod val="40000"/>
              <a:lumOff val="60000"/>
            </a:schemeClr>
          </a:solid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request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indexedDB.open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MyDB</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2</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request.onsuccess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"current version: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db.version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"open </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db</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error: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e.target.error.message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request.onupgradeneeded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"DB Upgrade is needed"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p:txBody>
      </p:sp>
      <p:sp>
        <p:nvSpPr>
          <p:cNvPr id="7" name="Content Placeholder 4"/>
          <p:cNvSpPr>
            <a:spLocks noGrp="1"/>
          </p:cNvSpPr>
          <p:nvPr>
            <p:ph sz="quarter" idx="1"/>
          </p:nvPr>
        </p:nvSpPr>
        <p:spPr>
          <a:xfrm>
            <a:off x="612648" y="1600200"/>
            <a:ext cx="8153400" cy="4495800"/>
          </a:xfrm>
        </p:spPr>
        <p:txBody>
          <a:bodyPr/>
          <a:lstStyle/>
          <a:p>
            <a:r>
              <a:rPr lang="en-US" dirty="0"/>
              <a:t>Should specify a version – Default is 1</a:t>
            </a:r>
          </a:p>
          <a:p>
            <a:r>
              <a:rPr lang="en-US" dirty="0"/>
              <a:t>Starts with no object store</a:t>
            </a:r>
          </a:p>
          <a:p>
            <a:r>
              <a:rPr lang="en-US" dirty="0"/>
              <a:t>Can delete a whole database</a:t>
            </a:r>
          </a:p>
        </p:txBody>
      </p:sp>
    </p:spTree>
    <p:extLst>
      <p:ext uri="{BB962C8B-B14F-4D97-AF65-F5344CB8AC3E}">
        <p14:creationId xmlns:p14="http://schemas.microsoft.com/office/powerpoint/2010/main" val="8315346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Store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31</a:t>
            </a:fld>
            <a:endParaRPr lang="en-US"/>
          </a:p>
        </p:txBody>
      </p:sp>
      <p:sp>
        <p:nvSpPr>
          <p:cNvPr id="5" name="Content Placeholder 4"/>
          <p:cNvSpPr>
            <a:spLocks noGrp="1"/>
          </p:cNvSpPr>
          <p:nvPr>
            <p:ph sz="quarter" idx="1"/>
          </p:nvPr>
        </p:nvSpPr>
        <p:spPr/>
        <p:txBody>
          <a:bodyPr>
            <a:normAutofit/>
          </a:bodyPr>
          <a:lstStyle/>
          <a:p>
            <a:r>
              <a:rPr lang="en-US" dirty="0"/>
              <a:t>Has a unique name</a:t>
            </a:r>
          </a:p>
          <a:p>
            <a:r>
              <a:rPr lang="en-US" dirty="0"/>
              <a:t>Has a list of records</a:t>
            </a:r>
          </a:p>
          <a:p>
            <a:r>
              <a:rPr lang="en-US" dirty="0"/>
              <a:t>Has a list of indexes</a:t>
            </a:r>
          </a:p>
          <a:p>
            <a:r>
              <a:rPr lang="en-US" dirty="0"/>
              <a:t>No schema </a:t>
            </a:r>
          </a:p>
          <a:p>
            <a:r>
              <a:rPr lang="en-US" dirty="0"/>
              <a:t>Each record consists of a key and a value</a:t>
            </a:r>
          </a:p>
          <a:p>
            <a:r>
              <a:rPr lang="en-US" dirty="0"/>
              <a:t>The list is sorted according to key</a:t>
            </a:r>
          </a:p>
          <a:p>
            <a:r>
              <a:rPr lang="en-US" dirty="0"/>
              <a:t>Key is unique</a:t>
            </a:r>
          </a:p>
          <a:p>
            <a:r>
              <a:rPr lang="en-US" dirty="0"/>
              <a:t>Is described by the </a:t>
            </a:r>
            <a:r>
              <a:rPr lang="en-US" dirty="0" err="1">
                <a:solidFill>
                  <a:srgbClr val="FF0000"/>
                </a:solidFill>
              </a:rPr>
              <a:t>IDBObjectStore</a:t>
            </a:r>
            <a:r>
              <a:rPr lang="en-US" dirty="0">
                <a:solidFill>
                  <a:srgbClr val="FF0000"/>
                </a:solidFill>
              </a:rPr>
              <a:t> </a:t>
            </a:r>
            <a:r>
              <a:rPr lang="en-US" dirty="0"/>
              <a:t>interface</a:t>
            </a:r>
          </a:p>
        </p:txBody>
      </p:sp>
    </p:spTree>
    <p:extLst>
      <p:ext uri="{BB962C8B-B14F-4D97-AF65-F5344CB8AC3E}">
        <p14:creationId xmlns:p14="http://schemas.microsoft.com/office/powerpoint/2010/main" val="29476456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Object Store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32</a:t>
            </a:fld>
            <a:endParaRPr lang="en-US"/>
          </a:p>
        </p:txBody>
      </p:sp>
      <p:sp>
        <p:nvSpPr>
          <p:cNvPr id="6" name="Rectangle 1"/>
          <p:cNvSpPr>
            <a:spLocks noChangeArrowheads="1"/>
          </p:cNvSpPr>
          <p:nvPr/>
        </p:nvSpPr>
        <p:spPr bwMode="auto">
          <a:xfrm>
            <a:off x="1580965" y="2780928"/>
            <a:ext cx="6216766" cy="3785652"/>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request.onupgradeneeded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"DB Upgrade is needed"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"old version: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e.oldVersion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"new version: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e.newVersion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if</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e.newVersion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1)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"Creating object store: 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objectStore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db.createObjectStore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dirty="0">
                <a:solidFill>
                  <a:srgbClr val="000000"/>
                </a:solidFill>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keyPath</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"id"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autoIncrement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true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"Creating indexes"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objectStore.createIndex</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"name"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"name"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unique: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false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objectStore.createIndex</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"email"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"email"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unique: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true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Content Placeholder 4"/>
          <p:cNvSpPr>
            <a:spLocks noGrp="1"/>
          </p:cNvSpPr>
          <p:nvPr>
            <p:ph sz="quarter" idx="1"/>
          </p:nvPr>
        </p:nvSpPr>
        <p:spPr>
          <a:xfrm>
            <a:off x="612648" y="1600200"/>
            <a:ext cx="8153400" cy="4495800"/>
          </a:xfrm>
        </p:spPr>
        <p:txBody>
          <a:bodyPr>
            <a:normAutofit/>
          </a:bodyPr>
          <a:lstStyle/>
          <a:p>
            <a:r>
              <a:rPr lang="en-US" dirty="0"/>
              <a:t>Creating new object store is only allowed during </a:t>
            </a:r>
            <a:r>
              <a:rPr lang="en-US" dirty="0" err="1">
                <a:solidFill>
                  <a:srgbClr val="FF0000"/>
                </a:solidFill>
              </a:rPr>
              <a:t>upgradeneeded</a:t>
            </a:r>
            <a:r>
              <a:rPr lang="en-US" dirty="0">
                <a:solidFill>
                  <a:srgbClr val="FF0000"/>
                </a:solidFill>
              </a:rPr>
              <a:t> </a:t>
            </a:r>
            <a:r>
              <a:rPr lang="en-US" dirty="0"/>
              <a:t>event</a:t>
            </a:r>
          </a:p>
        </p:txBody>
      </p:sp>
    </p:spTree>
    <p:extLst>
      <p:ext uri="{BB962C8B-B14F-4D97-AF65-F5344CB8AC3E}">
        <p14:creationId xmlns:p14="http://schemas.microsoft.com/office/powerpoint/2010/main" val="10781615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IDBObjectStore</a:t>
            </a:r>
            <a:endParaRPr lang="en-US" dirty="0"/>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33</a:t>
            </a:fld>
            <a:endParaRPr lang="en-US"/>
          </a:p>
        </p:txBody>
      </p:sp>
      <p:sp>
        <p:nvSpPr>
          <p:cNvPr id="5" name="Content Placeholder 4"/>
          <p:cNvSpPr>
            <a:spLocks noGrp="1"/>
          </p:cNvSpPr>
          <p:nvPr>
            <p:ph sz="quarter" idx="1"/>
          </p:nvPr>
        </p:nvSpPr>
        <p:spPr/>
        <p:txBody>
          <a:bodyPr>
            <a:normAutofit fontScale="70000" lnSpcReduction="20000"/>
          </a:bodyPr>
          <a:lstStyle/>
          <a:p>
            <a:r>
              <a:rPr lang="en-US" dirty="0"/>
              <a:t>Properties</a:t>
            </a:r>
          </a:p>
          <a:p>
            <a:pPr lvl="1"/>
            <a:r>
              <a:rPr lang="en-US" dirty="0"/>
              <a:t>name</a:t>
            </a:r>
          </a:p>
          <a:p>
            <a:pPr lvl="1"/>
            <a:r>
              <a:rPr lang="en-US" dirty="0" err="1"/>
              <a:t>keypath</a:t>
            </a:r>
            <a:endParaRPr lang="en-US" dirty="0"/>
          </a:p>
          <a:p>
            <a:pPr lvl="1"/>
            <a:r>
              <a:rPr lang="en-US" dirty="0" err="1"/>
              <a:t>autoIncrement</a:t>
            </a:r>
            <a:endParaRPr lang="en-US" dirty="0"/>
          </a:p>
          <a:p>
            <a:pPr lvl="1"/>
            <a:r>
              <a:rPr lang="en-US" dirty="0" err="1"/>
              <a:t>indexNames</a:t>
            </a:r>
            <a:endParaRPr lang="en-US" dirty="0"/>
          </a:p>
          <a:p>
            <a:pPr lvl="1"/>
            <a:r>
              <a:rPr lang="en-US" dirty="0"/>
              <a:t>transaction</a:t>
            </a:r>
          </a:p>
          <a:p>
            <a:r>
              <a:rPr lang="en-US" dirty="0"/>
              <a:t>Methods</a:t>
            </a:r>
          </a:p>
          <a:p>
            <a:pPr lvl="1"/>
            <a:r>
              <a:rPr lang="en-US" dirty="0"/>
              <a:t>get</a:t>
            </a:r>
          </a:p>
          <a:p>
            <a:pPr lvl="1"/>
            <a:r>
              <a:rPr lang="en-US" dirty="0"/>
              <a:t>add</a:t>
            </a:r>
          </a:p>
          <a:p>
            <a:pPr lvl="1"/>
            <a:r>
              <a:rPr lang="en-US" dirty="0"/>
              <a:t>put</a:t>
            </a:r>
          </a:p>
          <a:p>
            <a:pPr lvl="1"/>
            <a:r>
              <a:rPr lang="en-US" dirty="0"/>
              <a:t>delete</a:t>
            </a:r>
          </a:p>
          <a:p>
            <a:pPr lvl="1"/>
            <a:r>
              <a:rPr lang="en-US" dirty="0"/>
              <a:t>clear</a:t>
            </a:r>
          </a:p>
          <a:p>
            <a:pPr lvl="1"/>
            <a:r>
              <a:rPr lang="en-US" dirty="0"/>
              <a:t>index</a:t>
            </a:r>
          </a:p>
          <a:p>
            <a:pPr lvl="1"/>
            <a:r>
              <a:rPr lang="en-US" dirty="0" err="1"/>
              <a:t>createIndex</a:t>
            </a:r>
            <a:r>
              <a:rPr lang="en-US" dirty="0"/>
              <a:t>/</a:t>
            </a:r>
            <a:r>
              <a:rPr lang="en-US" dirty="0" err="1"/>
              <a:t>deleteIndex</a:t>
            </a:r>
            <a:endParaRPr lang="en-US" dirty="0"/>
          </a:p>
          <a:p>
            <a:pPr lvl="1"/>
            <a:endParaRPr lang="en-US" dirty="0"/>
          </a:p>
          <a:p>
            <a:pPr lvl="1"/>
            <a:endParaRPr lang="en-US" dirty="0"/>
          </a:p>
          <a:p>
            <a:endParaRPr lang="en-US" dirty="0"/>
          </a:p>
        </p:txBody>
      </p:sp>
    </p:spTree>
    <p:extLst>
      <p:ext uri="{BB962C8B-B14F-4D97-AF65-F5344CB8AC3E}">
        <p14:creationId xmlns:p14="http://schemas.microsoft.com/office/powerpoint/2010/main" val="32914928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34</a:t>
            </a:fld>
            <a:endParaRPr lang="en-US"/>
          </a:p>
        </p:txBody>
      </p:sp>
      <p:sp>
        <p:nvSpPr>
          <p:cNvPr id="5" name="Content Placeholder 4"/>
          <p:cNvSpPr>
            <a:spLocks noGrp="1"/>
          </p:cNvSpPr>
          <p:nvPr>
            <p:ph sz="quarter" idx="1"/>
          </p:nvPr>
        </p:nvSpPr>
        <p:spPr/>
        <p:txBody>
          <a:bodyPr/>
          <a:lstStyle/>
          <a:p>
            <a:r>
              <a:rPr lang="en-US" dirty="0"/>
              <a:t>Must be: number, string, Date or Array (not sparse)</a:t>
            </a:r>
          </a:p>
          <a:p>
            <a:r>
              <a:rPr lang="en-US" dirty="0"/>
              <a:t>Sort order is according to language natural sort</a:t>
            </a:r>
          </a:p>
          <a:p>
            <a:r>
              <a:rPr lang="en-US" dirty="0"/>
              <a:t>Can be </a:t>
            </a:r>
          </a:p>
          <a:p>
            <a:pPr lvl="1"/>
            <a:r>
              <a:rPr lang="en-US" dirty="0"/>
              <a:t>Extracted from the record itself: Use </a:t>
            </a:r>
            <a:r>
              <a:rPr lang="en-US" dirty="0" err="1">
                <a:solidFill>
                  <a:srgbClr val="FF0000"/>
                </a:solidFill>
              </a:rPr>
              <a:t>keypath</a:t>
            </a:r>
            <a:endParaRPr lang="en-US" dirty="0">
              <a:solidFill>
                <a:srgbClr val="FF0000"/>
              </a:solidFill>
            </a:endParaRPr>
          </a:p>
          <a:p>
            <a:pPr lvl="1"/>
            <a:endParaRPr lang="en-US" dirty="0">
              <a:solidFill>
                <a:srgbClr val="FF0000"/>
              </a:solidFill>
            </a:endParaRPr>
          </a:p>
          <a:p>
            <a:pPr lvl="1"/>
            <a:r>
              <a:rPr lang="en-US" dirty="0"/>
              <a:t>Generated by key generator: Use </a:t>
            </a:r>
            <a:r>
              <a:rPr lang="en-US" dirty="0" err="1">
                <a:solidFill>
                  <a:srgbClr val="FF0000"/>
                </a:solidFill>
              </a:rPr>
              <a:t>autoIncrement</a:t>
            </a:r>
            <a:endParaRPr lang="en-US" dirty="0">
              <a:solidFill>
                <a:srgbClr val="FF0000"/>
              </a:solidFill>
            </a:endParaRPr>
          </a:p>
          <a:p>
            <a:pPr marL="365760" lvl="1" indent="0">
              <a:buNone/>
            </a:pPr>
            <a:endParaRPr lang="en-US" dirty="0">
              <a:solidFill>
                <a:srgbClr val="FF0000"/>
              </a:solidFill>
            </a:endParaRPr>
          </a:p>
          <a:p>
            <a:pPr lvl="1"/>
            <a:r>
              <a:rPr lang="en-US" dirty="0"/>
              <a:t>Explicitly specified as part of the insertion</a:t>
            </a:r>
          </a:p>
          <a:p>
            <a:pPr lvl="1"/>
            <a:endParaRPr lang="en-US" dirty="0"/>
          </a:p>
        </p:txBody>
      </p:sp>
      <p:sp>
        <p:nvSpPr>
          <p:cNvPr id="6" name="Rectangle 1"/>
          <p:cNvSpPr>
            <a:spLocks noChangeArrowheads="1"/>
          </p:cNvSpPr>
          <p:nvPr/>
        </p:nvSpPr>
        <p:spPr bwMode="auto">
          <a:xfrm>
            <a:off x="1259632" y="4653136"/>
            <a:ext cx="6726521"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objectStore = db.createObjectStore(</a:t>
            </a:r>
            <a:r>
              <a:rPr kumimoji="0" lang="en-US" altLang="en-US" sz="1200" b="0" i="0" u="none" strike="noStrike" cap="none" normalizeH="0" baseline="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 autoIncrement: </a:t>
            </a: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true</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 </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7" name="Rectangle 2"/>
          <p:cNvSpPr>
            <a:spLocks noChangeArrowheads="1"/>
          </p:cNvSpPr>
          <p:nvPr/>
        </p:nvSpPr>
        <p:spPr bwMode="auto">
          <a:xfrm>
            <a:off x="1259632" y="3778669"/>
            <a:ext cx="6216766"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objectStore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db.createObjectStore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keyPath</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"id"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124239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 Single Record</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35</a:t>
            </a:fld>
            <a:endParaRPr lang="en-US"/>
          </a:p>
        </p:txBody>
      </p:sp>
      <p:sp>
        <p:nvSpPr>
          <p:cNvPr id="5" name="Content Placeholder 4"/>
          <p:cNvSpPr>
            <a:spLocks noGrp="1"/>
          </p:cNvSpPr>
          <p:nvPr>
            <p:ph sz="quarter" idx="1"/>
          </p:nvPr>
        </p:nvSpPr>
        <p:spPr/>
        <p:txBody>
          <a:bodyPr/>
          <a:lstStyle/>
          <a:p>
            <a:r>
              <a:rPr lang="en-US" dirty="0"/>
              <a:t>Use the </a:t>
            </a:r>
            <a:r>
              <a:rPr lang="en-US" dirty="0">
                <a:solidFill>
                  <a:srgbClr val="FF0000"/>
                </a:solidFill>
              </a:rPr>
              <a:t>get</a:t>
            </a:r>
            <a:r>
              <a:rPr lang="en-US" dirty="0"/>
              <a:t> method</a:t>
            </a:r>
          </a:p>
          <a:p>
            <a:r>
              <a:rPr lang="en-US" dirty="0"/>
              <a:t>Must specify the key to look for</a:t>
            </a:r>
          </a:p>
        </p:txBody>
      </p:sp>
      <p:sp>
        <p:nvSpPr>
          <p:cNvPr id="6" name="Rectangle 1"/>
          <p:cNvSpPr>
            <a:spLocks noChangeArrowheads="1"/>
          </p:cNvSpPr>
          <p:nvPr/>
        </p:nvSpPr>
        <p:spPr bwMode="auto">
          <a:xfrm>
            <a:off x="1835696" y="2758644"/>
            <a:ext cx="5367175" cy="3785652"/>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db.transaction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readonly</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tran.oncomplete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 }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contacts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tran.objectStore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key = 1001;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request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contacts.get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(key);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request.onsuccess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contact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if</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(contact)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"Item found: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contact.name);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else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"Item not found"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console.error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"get 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994068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 Range of Records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36</a:t>
            </a:fld>
            <a:endParaRPr lang="en-US"/>
          </a:p>
        </p:txBody>
      </p:sp>
      <p:sp>
        <p:nvSpPr>
          <p:cNvPr id="5" name="Content Placeholder 4"/>
          <p:cNvSpPr>
            <a:spLocks noGrp="1"/>
          </p:cNvSpPr>
          <p:nvPr>
            <p:ph sz="quarter" idx="1"/>
          </p:nvPr>
        </p:nvSpPr>
        <p:spPr/>
        <p:txBody>
          <a:bodyPr/>
          <a:lstStyle/>
          <a:p>
            <a:r>
              <a:rPr lang="en-US" dirty="0"/>
              <a:t>Open a cursor</a:t>
            </a:r>
          </a:p>
          <a:p>
            <a:r>
              <a:rPr lang="en-US" dirty="0"/>
              <a:t>Must call </a:t>
            </a:r>
            <a:r>
              <a:rPr lang="en-US" dirty="0">
                <a:solidFill>
                  <a:srgbClr val="FF0000"/>
                </a:solidFill>
              </a:rPr>
              <a:t>continue</a:t>
            </a:r>
            <a:r>
              <a:rPr lang="en-US" dirty="0"/>
              <a:t> to get the next record</a:t>
            </a:r>
          </a:p>
        </p:txBody>
      </p:sp>
      <p:sp>
        <p:nvSpPr>
          <p:cNvPr id="6" name="Rectangle 1"/>
          <p:cNvSpPr>
            <a:spLocks noChangeArrowheads="1"/>
          </p:cNvSpPr>
          <p:nvPr/>
        </p:nvSpPr>
        <p:spPr bwMode="auto">
          <a:xfrm>
            <a:off x="1878322" y="2708920"/>
            <a:ext cx="5622052" cy="3970318"/>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contacts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getStore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readonly</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request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contacts.openCursor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request.onsuccess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cursor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if</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(cursor)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key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cursor.key</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value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cursor.value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console.log(key +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value.id +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value.name);</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cursor.continue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else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"No more entries"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550415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 using an Index</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37</a:t>
            </a:fld>
            <a:endParaRPr lang="en-US"/>
          </a:p>
        </p:txBody>
      </p:sp>
      <p:sp>
        <p:nvSpPr>
          <p:cNvPr id="6" name="Rectangle 1"/>
          <p:cNvSpPr>
            <a:spLocks noChangeArrowheads="1"/>
          </p:cNvSpPr>
          <p:nvPr/>
        </p:nvSpPr>
        <p:spPr bwMode="auto">
          <a:xfrm>
            <a:off x="1475656" y="2348880"/>
            <a:ext cx="5876930" cy="4154984"/>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range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IDBKeyRange.bound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"Ori"</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Roni</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false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false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contacts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getStore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readonly</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index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contacts.index</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"name"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request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index.openCursor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(range,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prev</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request.onsuccess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cursor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if</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(cursor)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key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cursor.key</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value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cursor.value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console.log(key +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value.name +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value.email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cursor.continue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else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"No more entries"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Content Placeholder 4"/>
          <p:cNvSpPr>
            <a:spLocks noGrp="1"/>
          </p:cNvSpPr>
          <p:nvPr>
            <p:ph sz="quarter" idx="1"/>
          </p:nvPr>
        </p:nvSpPr>
        <p:spPr>
          <a:xfrm>
            <a:off x="612648" y="1600200"/>
            <a:ext cx="8153400" cy="4495800"/>
          </a:xfrm>
        </p:spPr>
        <p:txBody>
          <a:bodyPr/>
          <a:lstStyle/>
          <a:p>
            <a:r>
              <a:rPr lang="en-US" dirty="0"/>
              <a:t>Retrieve the index and open a cursor</a:t>
            </a:r>
          </a:p>
        </p:txBody>
      </p:sp>
    </p:spTree>
    <p:extLst>
      <p:ext uri="{BB962C8B-B14F-4D97-AF65-F5344CB8AC3E}">
        <p14:creationId xmlns:p14="http://schemas.microsoft.com/office/powerpoint/2010/main" val="11915951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Insert</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38</a:t>
            </a:fld>
            <a:endParaRPr lang="en-US"/>
          </a:p>
        </p:txBody>
      </p:sp>
      <p:sp>
        <p:nvSpPr>
          <p:cNvPr id="5" name="Content Placeholder 4"/>
          <p:cNvSpPr>
            <a:spLocks noGrp="1"/>
          </p:cNvSpPr>
          <p:nvPr>
            <p:ph sz="quarter" idx="1"/>
          </p:nvPr>
        </p:nvSpPr>
        <p:spPr/>
        <p:txBody>
          <a:bodyPr/>
          <a:lstStyle/>
          <a:p>
            <a:r>
              <a:rPr lang="en-US" dirty="0"/>
              <a:t>Must create a </a:t>
            </a:r>
            <a:r>
              <a:rPr lang="en-US" dirty="0" err="1">
                <a:solidFill>
                  <a:srgbClr val="FF0000"/>
                </a:solidFill>
              </a:rPr>
              <a:t>readwrite</a:t>
            </a:r>
            <a:r>
              <a:rPr lang="en-US" dirty="0">
                <a:solidFill>
                  <a:srgbClr val="FF0000"/>
                </a:solidFill>
              </a:rPr>
              <a:t> </a:t>
            </a:r>
            <a:r>
              <a:rPr lang="en-US" dirty="0"/>
              <a:t>transaction</a:t>
            </a:r>
          </a:p>
          <a:p>
            <a:r>
              <a:rPr lang="en-US" dirty="0"/>
              <a:t>Use </a:t>
            </a:r>
            <a:r>
              <a:rPr lang="en-US" dirty="0">
                <a:solidFill>
                  <a:srgbClr val="FF0000"/>
                </a:solidFill>
              </a:rPr>
              <a:t>add</a:t>
            </a:r>
            <a:r>
              <a:rPr lang="en-US" dirty="0"/>
              <a:t> method</a:t>
            </a:r>
          </a:p>
          <a:p>
            <a:r>
              <a:rPr lang="en-US" dirty="0"/>
              <a:t>Watch for success and completion of the transaction </a:t>
            </a:r>
          </a:p>
        </p:txBody>
      </p:sp>
      <p:sp>
        <p:nvSpPr>
          <p:cNvPr id="6" name="Rectangle 1"/>
          <p:cNvSpPr>
            <a:spLocks noChangeArrowheads="1"/>
          </p:cNvSpPr>
          <p:nvPr/>
        </p:nvSpPr>
        <p:spPr bwMode="auto">
          <a:xfrm>
            <a:off x="1368567" y="3446998"/>
            <a:ext cx="6641562" cy="2862322"/>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db.transaction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readwrite</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tran.oncomplete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tran.onabort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contacts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tran.objectStore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request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contacts.add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({id: 1001,</a:t>
            </a:r>
            <a:r>
              <a:rPr kumimoji="0" lang="en-US" altLang="en-US" sz="1200" b="0" i="0" u="none" strike="noStrike" cap="none" normalizeH="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name: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Ori"</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,email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"ori@gmail.com"</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request.onsuccess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key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e.target.resolve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console.error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"add error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name +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e.target.error.message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317008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 commit ?</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39</a:t>
            </a:fld>
            <a:endParaRPr lang="en-US"/>
          </a:p>
        </p:txBody>
      </p:sp>
      <p:sp>
        <p:nvSpPr>
          <p:cNvPr id="5" name="Content Placeholder 4"/>
          <p:cNvSpPr>
            <a:spLocks noGrp="1"/>
          </p:cNvSpPr>
          <p:nvPr>
            <p:ph sz="quarter" idx="1"/>
          </p:nvPr>
        </p:nvSpPr>
        <p:spPr/>
        <p:txBody>
          <a:bodyPr>
            <a:normAutofit fontScale="92500" lnSpcReduction="20000"/>
          </a:bodyPr>
          <a:lstStyle/>
          <a:p>
            <a:r>
              <a:rPr lang="en-US" dirty="0" err="1"/>
              <a:t>indexedDB</a:t>
            </a:r>
            <a:r>
              <a:rPr lang="en-US" dirty="0"/>
              <a:t> supports auto committed transaction</a:t>
            </a:r>
          </a:p>
          <a:p>
            <a:r>
              <a:rPr lang="en-US" dirty="0"/>
              <a:t>There is no method named commit </a:t>
            </a:r>
            <a:r>
              <a:rPr lang="en-US" dirty="0">
                <a:sym typeface="Wingdings" panose="05000000000000000000" pitchFamily="2" charset="2"/>
              </a:rPr>
              <a:t></a:t>
            </a:r>
            <a:endParaRPr lang="en-US" dirty="0"/>
          </a:p>
          <a:p>
            <a:r>
              <a:rPr lang="en-US" dirty="0"/>
              <a:t>There is a method named </a:t>
            </a:r>
            <a:r>
              <a:rPr lang="en-US" dirty="0">
                <a:solidFill>
                  <a:srgbClr val="FF0000"/>
                </a:solidFill>
              </a:rPr>
              <a:t>abort </a:t>
            </a:r>
          </a:p>
          <a:p>
            <a:r>
              <a:rPr lang="en-US" dirty="0"/>
              <a:t>So, when is transaction committed ?</a:t>
            </a:r>
          </a:p>
          <a:p>
            <a:pPr lvl="1"/>
            <a:r>
              <a:rPr lang="en-US" dirty="0"/>
              <a:t>When there are no pending change requests on the current transaction</a:t>
            </a:r>
          </a:p>
          <a:p>
            <a:pPr lvl="1"/>
            <a:r>
              <a:rPr lang="en-US" dirty="0"/>
              <a:t>And the thread returns to the browser’s message loop</a:t>
            </a:r>
          </a:p>
          <a:p>
            <a:r>
              <a:rPr lang="en-US" dirty="0"/>
              <a:t>Therefore,</a:t>
            </a:r>
          </a:p>
          <a:p>
            <a:pPr lvl="1"/>
            <a:r>
              <a:rPr lang="en-US" dirty="0"/>
              <a:t>You cannot postponed transaction commit</a:t>
            </a:r>
          </a:p>
          <a:p>
            <a:pPr lvl="1"/>
            <a:r>
              <a:rPr lang="en-US" dirty="0"/>
              <a:t>Once a transaction finishes any manipulation on it causes a runtime error</a:t>
            </a:r>
          </a:p>
        </p:txBody>
      </p:sp>
    </p:spTree>
    <p:extLst>
      <p:ext uri="{BB962C8B-B14F-4D97-AF65-F5344CB8AC3E}">
        <p14:creationId xmlns:p14="http://schemas.microsoft.com/office/powerpoint/2010/main" val="2474343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W3C Vision – Year 2002</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a:t>
            </a:fld>
            <a:endParaRPr lang="en-US"/>
          </a:p>
        </p:txBody>
      </p:sp>
      <p:sp>
        <p:nvSpPr>
          <p:cNvPr id="5" name="Content Placeholder 4"/>
          <p:cNvSpPr>
            <a:spLocks noGrp="1"/>
          </p:cNvSpPr>
          <p:nvPr>
            <p:ph sz="quarter" idx="1"/>
          </p:nvPr>
        </p:nvSpPr>
        <p:spPr/>
        <p:txBody>
          <a:bodyPr/>
          <a:lstStyle/>
          <a:p>
            <a:r>
              <a:rPr lang="en-US" dirty="0"/>
              <a:t>XHTML is the future, not HTML</a:t>
            </a:r>
          </a:p>
          <a:p>
            <a:r>
              <a:rPr lang="en-US" dirty="0"/>
              <a:t>XHTML 2.0 is not backward compatible with HTML 4.01 and XHTML 1.1</a:t>
            </a:r>
          </a:p>
          <a:p>
            <a:pPr lvl="1"/>
            <a:r>
              <a:rPr lang="en-US" dirty="0" err="1"/>
              <a:t>XForms</a:t>
            </a:r>
            <a:r>
              <a:rPr lang="en-US" dirty="0"/>
              <a:t> instead of HTML Forms</a:t>
            </a:r>
          </a:p>
          <a:p>
            <a:pPr lvl="1"/>
            <a:r>
              <a:rPr lang="en-US" dirty="0" err="1"/>
              <a:t>XFrames</a:t>
            </a:r>
            <a:r>
              <a:rPr lang="en-US" dirty="0"/>
              <a:t> instead of HTML frames</a:t>
            </a:r>
          </a:p>
          <a:p>
            <a:r>
              <a:rPr lang="en-US" dirty="0" err="1"/>
              <a:t>Mozila</a:t>
            </a:r>
            <a:r>
              <a:rPr lang="en-US" dirty="0"/>
              <a:t> and Opera presented a paper for HTML next generation but were denied</a:t>
            </a:r>
          </a:p>
          <a:p>
            <a:r>
              <a:rPr lang="en-US" dirty="0"/>
              <a:t>As result WHATWG was born</a:t>
            </a:r>
          </a:p>
        </p:txBody>
      </p:sp>
    </p:spTree>
    <p:extLst>
      <p:ext uri="{BB962C8B-B14F-4D97-AF65-F5344CB8AC3E}">
        <p14:creationId xmlns:p14="http://schemas.microsoft.com/office/powerpoint/2010/main" val="16708614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Concurrent Transaction </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40</a:t>
            </a:fld>
            <a:endParaRPr lang="en-US"/>
          </a:p>
        </p:txBody>
      </p:sp>
      <p:sp>
        <p:nvSpPr>
          <p:cNvPr id="5" name="Content Placeholder 4"/>
          <p:cNvSpPr>
            <a:spLocks noGrp="1"/>
          </p:cNvSpPr>
          <p:nvPr>
            <p:ph sz="quarter" idx="1"/>
          </p:nvPr>
        </p:nvSpPr>
        <p:spPr/>
        <p:txBody>
          <a:bodyPr>
            <a:normAutofit/>
          </a:bodyPr>
          <a:lstStyle/>
          <a:p>
            <a:r>
              <a:rPr lang="en-US" dirty="0"/>
              <a:t>Two </a:t>
            </a:r>
            <a:r>
              <a:rPr lang="en-US" dirty="0" err="1"/>
              <a:t>readwrite</a:t>
            </a:r>
            <a:r>
              <a:rPr lang="en-US" dirty="0"/>
              <a:t> transactions with overlapping scope </a:t>
            </a:r>
            <a:r>
              <a:rPr lang="en-US" u="sng" dirty="0"/>
              <a:t>block each other</a:t>
            </a:r>
          </a:p>
          <a:p>
            <a:pPr lvl="1"/>
            <a:r>
              <a:rPr lang="en-US" dirty="0"/>
              <a:t>Two read transaction do not block</a:t>
            </a:r>
          </a:p>
          <a:p>
            <a:pPr lvl="1"/>
            <a:r>
              <a:rPr lang="en-US" dirty="0"/>
              <a:t>Concurrent read and write transaction do not block</a:t>
            </a:r>
          </a:p>
          <a:p>
            <a:r>
              <a:rPr lang="en-US" dirty="0"/>
              <a:t>The first created transaction must be completed and only then the second can be completed too</a:t>
            </a:r>
          </a:p>
          <a:p>
            <a:r>
              <a:rPr lang="en-US" dirty="0"/>
              <a:t>This does not mean that your code blocks </a:t>
            </a:r>
            <a:r>
              <a:rPr lang="en-US" dirty="0">
                <a:sym typeface="Wingdings" panose="05000000000000000000" pitchFamily="2" charset="2"/>
              </a:rPr>
              <a:t></a:t>
            </a:r>
            <a:endParaRPr lang="en-US" dirty="0"/>
          </a:p>
          <a:p>
            <a:pPr lvl="1"/>
            <a:r>
              <a:rPr lang="en-US" dirty="0"/>
              <a:t>The </a:t>
            </a:r>
            <a:r>
              <a:rPr lang="en-US" dirty="0" err="1"/>
              <a:t>onXXX</a:t>
            </a:r>
            <a:r>
              <a:rPr lang="en-US" dirty="0"/>
              <a:t> are postponed until the transaction can be completed</a:t>
            </a:r>
          </a:p>
          <a:p>
            <a:endParaRPr lang="en-US" dirty="0"/>
          </a:p>
        </p:txBody>
      </p:sp>
    </p:spTree>
    <p:extLst>
      <p:ext uri="{BB962C8B-B14F-4D97-AF65-F5344CB8AC3E}">
        <p14:creationId xmlns:p14="http://schemas.microsoft.com/office/powerpoint/2010/main" val="4252083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Transaction events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41</a:t>
            </a:fld>
            <a:endParaRPr lang="en-US"/>
          </a:p>
        </p:txBody>
      </p:sp>
      <p:sp>
        <p:nvSpPr>
          <p:cNvPr id="5" name="Content Placeholder 4"/>
          <p:cNvSpPr>
            <a:spLocks noGrp="1"/>
          </p:cNvSpPr>
          <p:nvPr>
            <p:ph sz="quarter" idx="1"/>
          </p:nvPr>
        </p:nvSpPr>
        <p:spPr/>
        <p:txBody>
          <a:bodyPr/>
          <a:lstStyle/>
          <a:p>
            <a:r>
              <a:rPr lang="en-US" dirty="0" err="1">
                <a:solidFill>
                  <a:srgbClr val="FF0000"/>
                </a:solidFill>
              </a:rPr>
              <a:t>onerror</a:t>
            </a:r>
            <a:r>
              <a:rPr lang="en-US" dirty="0">
                <a:solidFill>
                  <a:srgbClr val="FF0000"/>
                </a:solidFill>
              </a:rPr>
              <a:t> </a:t>
            </a:r>
            <a:r>
              <a:rPr lang="en-US" dirty="0"/>
              <a:t>is raised for every single operation that fails during the transaction</a:t>
            </a:r>
          </a:p>
          <a:p>
            <a:pPr lvl="1"/>
            <a:r>
              <a:rPr lang="en-US" dirty="0"/>
              <a:t>Use </a:t>
            </a:r>
            <a:r>
              <a:rPr lang="en-US" dirty="0" err="1">
                <a:solidFill>
                  <a:srgbClr val="FF0000"/>
                </a:solidFill>
              </a:rPr>
              <a:t>e.target.error</a:t>
            </a:r>
            <a:r>
              <a:rPr lang="en-US" dirty="0"/>
              <a:t> for more details</a:t>
            </a:r>
          </a:p>
          <a:p>
            <a:r>
              <a:rPr lang="en-US" dirty="0" err="1">
                <a:solidFill>
                  <a:srgbClr val="FF0000"/>
                </a:solidFill>
              </a:rPr>
              <a:t>onabort</a:t>
            </a:r>
            <a:r>
              <a:rPr lang="en-US" dirty="0">
                <a:solidFill>
                  <a:srgbClr val="FF0000"/>
                </a:solidFill>
              </a:rPr>
              <a:t> </a:t>
            </a:r>
            <a:r>
              <a:rPr lang="en-US" dirty="0"/>
              <a:t>is raised only once</a:t>
            </a:r>
          </a:p>
          <a:p>
            <a:r>
              <a:rPr lang="en-US" dirty="0" err="1">
                <a:solidFill>
                  <a:srgbClr val="FF0000"/>
                </a:solidFill>
              </a:rPr>
              <a:t>oncomplete</a:t>
            </a:r>
            <a:r>
              <a:rPr lang="en-US" dirty="0">
                <a:solidFill>
                  <a:srgbClr val="FF0000"/>
                </a:solidFill>
              </a:rPr>
              <a:t> </a:t>
            </a:r>
            <a:r>
              <a:rPr lang="en-US" dirty="0"/>
              <a:t>is raised only once</a:t>
            </a:r>
          </a:p>
          <a:p>
            <a:endParaRPr lang="en-US" dirty="0"/>
          </a:p>
        </p:txBody>
      </p:sp>
      <p:sp>
        <p:nvSpPr>
          <p:cNvPr id="6" name="Rectangle 1"/>
          <p:cNvSpPr>
            <a:spLocks noChangeArrowheads="1"/>
          </p:cNvSpPr>
          <p:nvPr/>
        </p:nvSpPr>
        <p:spPr bwMode="auto">
          <a:xfrm>
            <a:off x="2048240" y="4221088"/>
            <a:ext cx="5282215" cy="2492990"/>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db.transaction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lang="en-US" altLang="en-US" sz="1200" dirty="0">
                <a:solidFill>
                  <a:srgbClr val="A31515"/>
                </a:solidFill>
                <a:latin typeface="Consolas" panose="020B0609020204030204" pitchFamily="49" charset="0"/>
                <a:cs typeface="Consolas" panose="020B0609020204030204" pitchFamily="49" charset="0"/>
              </a:rPr>
              <a:t>“</a:t>
            </a:r>
            <a:r>
              <a:rPr lang="en-US" altLang="en-US" sz="1200" dirty="0" err="1">
                <a:solidFill>
                  <a:srgbClr val="A31515"/>
                </a:solidFill>
                <a:latin typeface="Consolas" panose="020B0609020204030204" pitchFamily="49" charset="0"/>
                <a:cs typeface="Consolas" panose="020B0609020204030204" pitchFamily="49" charset="0"/>
              </a:rPr>
              <a:t>readwrite</a:t>
            </a:r>
            <a:r>
              <a:rPr lang="en-US" altLang="en-US" sz="1200" dirty="0">
                <a:solidFill>
                  <a:srgbClr val="A31515"/>
                </a:solidFill>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tran.oncomplete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tran</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complete"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console.error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tran</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error: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e.target.error.message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tran.onabort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console.error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tran</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abort"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872852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Aborting Transaction</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42</a:t>
            </a:fld>
            <a:endParaRPr lang="en-US"/>
          </a:p>
        </p:txBody>
      </p:sp>
      <p:sp>
        <p:nvSpPr>
          <p:cNvPr id="5" name="Content Placeholder 4"/>
          <p:cNvSpPr>
            <a:spLocks noGrp="1"/>
          </p:cNvSpPr>
          <p:nvPr>
            <p:ph sz="quarter" idx="1"/>
          </p:nvPr>
        </p:nvSpPr>
        <p:spPr/>
        <p:txBody>
          <a:bodyPr/>
          <a:lstStyle/>
          <a:p>
            <a:r>
              <a:rPr lang="en-US" dirty="0"/>
              <a:t>Is aborted automatically if one of the change operation fails</a:t>
            </a:r>
          </a:p>
          <a:p>
            <a:r>
              <a:rPr lang="en-US" dirty="0"/>
              <a:t>Can be aborted manually using </a:t>
            </a:r>
            <a:r>
              <a:rPr lang="en-US" dirty="0" err="1">
                <a:solidFill>
                  <a:srgbClr val="FF0000"/>
                </a:solidFill>
              </a:rPr>
              <a:t>IDBTransaction.abort</a:t>
            </a:r>
            <a:endParaRPr lang="en-US" dirty="0">
              <a:solidFill>
                <a:srgbClr val="FF0000"/>
              </a:solidFill>
            </a:endParaRPr>
          </a:p>
          <a:p>
            <a:r>
              <a:rPr lang="en-US" dirty="0"/>
              <a:t>Can throw an exception from one of the change </a:t>
            </a:r>
            <a:r>
              <a:rPr lang="en-US" dirty="0" err="1">
                <a:solidFill>
                  <a:srgbClr val="FF0000"/>
                </a:solidFill>
              </a:rPr>
              <a:t>onsuccess</a:t>
            </a:r>
            <a:r>
              <a:rPr lang="en-US" dirty="0">
                <a:solidFill>
                  <a:srgbClr val="FF0000"/>
                </a:solidFill>
              </a:rPr>
              <a:t> </a:t>
            </a:r>
            <a:r>
              <a:rPr lang="en-US" dirty="0"/>
              <a:t>handlers</a:t>
            </a:r>
          </a:p>
          <a:p>
            <a:r>
              <a:rPr lang="en-US" dirty="0"/>
              <a:t>Once </a:t>
            </a:r>
            <a:r>
              <a:rPr lang="en-US" dirty="0" err="1">
                <a:solidFill>
                  <a:srgbClr val="FF0000"/>
                </a:solidFill>
              </a:rPr>
              <a:t>oncomplete</a:t>
            </a:r>
            <a:r>
              <a:rPr lang="en-US" dirty="0">
                <a:solidFill>
                  <a:srgbClr val="FF0000"/>
                </a:solidFill>
              </a:rPr>
              <a:t> </a:t>
            </a:r>
            <a:r>
              <a:rPr lang="en-US" dirty="0"/>
              <a:t>is raised the transaction is considered completed and cannot be aborted</a:t>
            </a:r>
          </a:p>
        </p:txBody>
      </p:sp>
    </p:spTree>
    <p:extLst>
      <p:ext uri="{BB962C8B-B14F-4D97-AF65-F5344CB8AC3E}">
        <p14:creationId xmlns:p14="http://schemas.microsoft.com/office/powerpoint/2010/main" val="310613852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43</a:t>
            </a:fld>
            <a:endParaRPr lang="en-US"/>
          </a:p>
        </p:txBody>
      </p:sp>
      <p:sp>
        <p:nvSpPr>
          <p:cNvPr id="5" name="Content Placeholder 4"/>
          <p:cNvSpPr>
            <a:spLocks noGrp="1"/>
          </p:cNvSpPr>
          <p:nvPr>
            <p:ph sz="quarter" idx="1"/>
          </p:nvPr>
        </p:nvSpPr>
        <p:spPr/>
        <p:txBody>
          <a:bodyPr/>
          <a:lstStyle/>
          <a:p>
            <a:r>
              <a:rPr lang="en-US" dirty="0"/>
              <a:t>There is no strict update method</a:t>
            </a:r>
          </a:p>
          <a:p>
            <a:r>
              <a:rPr lang="en-US" dirty="0"/>
              <a:t>The put method updates or inserts an object</a:t>
            </a:r>
          </a:p>
        </p:txBody>
      </p:sp>
      <p:sp>
        <p:nvSpPr>
          <p:cNvPr id="6" name="Rectangle 1"/>
          <p:cNvSpPr>
            <a:spLocks noChangeArrowheads="1"/>
          </p:cNvSpPr>
          <p:nvPr/>
        </p:nvSpPr>
        <p:spPr bwMode="auto">
          <a:xfrm>
            <a:off x="2303118" y="2924944"/>
            <a:ext cx="4772460" cy="3416320"/>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db.transaction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readwrite</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tran.oncomplete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contacts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tran.objectStore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contact = {</a:t>
            </a:r>
            <a:r>
              <a:rPr kumimoji="0" lang="en-US" altLang="en-US" sz="1200" b="0" i="0" u="none" strike="noStrike" cap="none" normalizeH="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id: 1001,</a:t>
            </a:r>
            <a:r>
              <a:rPr kumimoji="0" lang="en-US" altLang="en-US" sz="1200" b="0" i="0" u="none" strike="noStrike" cap="none" normalizeH="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name: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"XXX“</a:t>
            </a:r>
            <a:r>
              <a:rPr lang="en-US" altLang="en-US" sz="1200" dirty="0">
                <a:solidFill>
                  <a:srgbClr val="000000"/>
                </a:solidFill>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request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contacts.put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(contact);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request.onsuccess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"put success"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"put 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241225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Delete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44</a:t>
            </a:fld>
            <a:endParaRPr lang="en-US"/>
          </a:p>
        </p:txBody>
      </p:sp>
      <p:sp>
        <p:nvSpPr>
          <p:cNvPr id="5" name="Content Placeholder 4"/>
          <p:cNvSpPr>
            <a:spLocks noGrp="1"/>
          </p:cNvSpPr>
          <p:nvPr>
            <p:ph sz="quarter" idx="1"/>
          </p:nvPr>
        </p:nvSpPr>
        <p:spPr/>
        <p:txBody>
          <a:bodyPr/>
          <a:lstStyle/>
          <a:p>
            <a:r>
              <a:rPr lang="en-US" dirty="0"/>
              <a:t>Must retrieve the object key</a:t>
            </a:r>
          </a:p>
          <a:p>
            <a:r>
              <a:rPr lang="en-US" dirty="0"/>
              <a:t>Use the delete method</a:t>
            </a:r>
          </a:p>
        </p:txBody>
      </p:sp>
      <p:sp>
        <p:nvSpPr>
          <p:cNvPr id="6" name="Rectangle 1"/>
          <p:cNvSpPr>
            <a:spLocks noChangeArrowheads="1"/>
          </p:cNvSpPr>
          <p:nvPr/>
        </p:nvSpPr>
        <p:spPr bwMode="auto">
          <a:xfrm>
            <a:off x="2303118" y="3201943"/>
            <a:ext cx="4772460" cy="3046988"/>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db.transaction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readwrite</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tran.oncomplete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contacts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tran.objectStore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"contacts"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request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contacts.delete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request.onsuccess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"delete success"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request.onerror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"delete 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449425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45</a:t>
            </a:fld>
            <a:endParaRPr lang="en-US"/>
          </a:p>
        </p:txBody>
      </p:sp>
      <p:sp>
        <p:nvSpPr>
          <p:cNvPr id="5" name="Content Placeholder 4"/>
          <p:cNvSpPr>
            <a:spLocks noGrp="1"/>
          </p:cNvSpPr>
          <p:nvPr>
            <p:ph sz="quarter" idx="1"/>
          </p:nvPr>
        </p:nvSpPr>
        <p:spPr/>
        <p:txBody>
          <a:bodyPr/>
          <a:lstStyle/>
          <a:p>
            <a:r>
              <a:rPr lang="en-US" dirty="0" err="1"/>
              <a:t>indexedDB</a:t>
            </a:r>
            <a:r>
              <a:rPr lang="en-US" dirty="0"/>
              <a:t> offers rich API for dealing with data</a:t>
            </a:r>
          </a:p>
          <a:p>
            <a:r>
              <a:rPr lang="en-US" dirty="0"/>
              <a:t>Great for storing heterogeneous objects</a:t>
            </a:r>
          </a:p>
          <a:p>
            <a:r>
              <a:rPr lang="en-US" dirty="0"/>
              <a:t>Quite complex API</a:t>
            </a:r>
          </a:p>
          <a:p>
            <a:pPr lvl="1"/>
            <a:r>
              <a:rPr lang="en-US" dirty="0"/>
              <a:t>With respect to the simplicity of </a:t>
            </a:r>
            <a:r>
              <a:rPr lang="en-US" dirty="0" err="1"/>
              <a:t>localStorage</a:t>
            </a:r>
            <a:endParaRPr lang="en-US" dirty="0"/>
          </a:p>
          <a:p>
            <a:r>
              <a:rPr lang="en-US" dirty="0"/>
              <a:t>Good desktop support</a:t>
            </a:r>
          </a:p>
          <a:p>
            <a:r>
              <a:rPr lang="en-US" dirty="0"/>
              <a:t>No iPhone support (yet)</a:t>
            </a:r>
          </a:p>
          <a:p>
            <a:pPr lvl="1"/>
            <a:r>
              <a:rPr lang="en-US" dirty="0"/>
              <a:t>Can </a:t>
            </a:r>
            <a:r>
              <a:rPr lang="en-US"/>
              <a:t>be implemented </a:t>
            </a:r>
            <a:r>
              <a:rPr lang="en-US" dirty="0"/>
              <a:t>using Web SQL</a:t>
            </a:r>
          </a:p>
        </p:txBody>
      </p:sp>
    </p:spTree>
    <p:extLst>
      <p:ext uri="{BB962C8B-B14F-4D97-AF65-F5344CB8AC3E}">
        <p14:creationId xmlns:p14="http://schemas.microsoft.com/office/powerpoint/2010/main" val="30458371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 API</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46</a:t>
            </a:fld>
            <a:endParaRPr lang="en-US"/>
          </a:p>
        </p:txBody>
      </p:sp>
      <p:sp>
        <p:nvSpPr>
          <p:cNvPr id="5" name="Content Placeholder 4"/>
          <p:cNvSpPr>
            <a:spLocks noGrp="1"/>
          </p:cNvSpPr>
          <p:nvPr>
            <p:ph sz="quarter" idx="1"/>
          </p:nvPr>
        </p:nvSpPr>
        <p:spPr/>
        <p:txBody>
          <a:bodyPr/>
          <a:lstStyle/>
          <a:p>
            <a:r>
              <a:rPr lang="en-US" dirty="0"/>
              <a:t>A standard way to interact with local files</a:t>
            </a:r>
          </a:p>
          <a:p>
            <a:r>
              <a:rPr lang="en-US" dirty="0"/>
              <a:t>Offers the following objects</a:t>
            </a:r>
          </a:p>
          <a:p>
            <a:pPr lvl="1"/>
            <a:r>
              <a:rPr lang="en-US" dirty="0"/>
              <a:t>File - A reference to a file</a:t>
            </a:r>
          </a:p>
          <a:p>
            <a:pPr lvl="1"/>
            <a:r>
              <a:rPr lang="en-US" dirty="0" err="1"/>
              <a:t>FileList</a:t>
            </a:r>
            <a:r>
              <a:rPr lang="en-US" dirty="0"/>
              <a:t> - A collection of File objects</a:t>
            </a:r>
          </a:p>
          <a:p>
            <a:pPr lvl="1"/>
            <a:r>
              <a:rPr lang="en-US" dirty="0"/>
              <a:t>Blob - </a:t>
            </a:r>
            <a:r>
              <a:rPr lang="en-US" dirty="0" err="1"/>
              <a:t>Maniulate</a:t>
            </a:r>
            <a:r>
              <a:rPr lang="en-US" dirty="0"/>
              <a:t> File’s data</a:t>
            </a:r>
          </a:p>
          <a:p>
            <a:pPr lvl="1"/>
            <a:r>
              <a:rPr lang="en-US" dirty="0" err="1"/>
              <a:t>FileReader</a:t>
            </a:r>
            <a:r>
              <a:rPr lang="en-US" dirty="0"/>
              <a:t> – Read file asynchronously</a:t>
            </a:r>
          </a:p>
          <a:p>
            <a:pPr lvl="1"/>
            <a:r>
              <a:rPr lang="en-US" dirty="0"/>
              <a:t>URL Scheme – Binary data inside URL</a:t>
            </a:r>
          </a:p>
          <a:p>
            <a:r>
              <a:rPr lang="en-US" dirty="0"/>
              <a:t>IE10+</a:t>
            </a:r>
          </a:p>
        </p:txBody>
      </p:sp>
    </p:spTree>
    <p:extLst>
      <p:ext uri="{BB962C8B-B14F-4D97-AF65-F5344CB8AC3E}">
        <p14:creationId xmlns:p14="http://schemas.microsoft.com/office/powerpoint/2010/main" val="8267127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Started</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47</a:t>
            </a:fld>
            <a:endParaRPr lang="en-US"/>
          </a:p>
        </p:txBody>
      </p:sp>
      <p:sp>
        <p:nvSpPr>
          <p:cNvPr id="5" name="Content Placeholder 4"/>
          <p:cNvSpPr>
            <a:spLocks noGrp="1"/>
          </p:cNvSpPr>
          <p:nvPr>
            <p:ph sz="quarter" idx="1"/>
          </p:nvPr>
        </p:nvSpPr>
        <p:spPr/>
        <p:txBody>
          <a:bodyPr/>
          <a:lstStyle/>
          <a:p>
            <a:r>
              <a:rPr lang="en-US" dirty="0"/>
              <a:t>Web script cannot access a file on the file system</a:t>
            </a:r>
          </a:p>
          <a:p>
            <a:r>
              <a:rPr lang="en-US" dirty="0"/>
              <a:t>However, it can</a:t>
            </a:r>
          </a:p>
          <a:p>
            <a:pPr lvl="1"/>
            <a:r>
              <a:rPr lang="en-US" dirty="0"/>
              <a:t>Use a form file input</a:t>
            </a:r>
          </a:p>
          <a:p>
            <a:pPr lvl="2"/>
            <a:r>
              <a:rPr lang="en-US" dirty="0"/>
              <a:t>User browses for the file</a:t>
            </a:r>
          </a:p>
          <a:p>
            <a:pPr lvl="2"/>
            <a:r>
              <a:rPr lang="en-US" dirty="0"/>
              <a:t>File is accessible through the input element</a:t>
            </a:r>
          </a:p>
          <a:p>
            <a:pPr lvl="1"/>
            <a:r>
              <a:rPr lang="en-US" dirty="0"/>
              <a:t>Drag &amp; Drop</a:t>
            </a:r>
          </a:p>
          <a:p>
            <a:pPr lvl="2"/>
            <a:r>
              <a:rPr lang="en-US" dirty="0"/>
              <a:t>User drags and drops a file on the page</a:t>
            </a:r>
          </a:p>
          <a:p>
            <a:pPr lvl="2"/>
            <a:r>
              <a:rPr lang="en-US" dirty="0"/>
              <a:t>File is accessible through the </a:t>
            </a:r>
            <a:r>
              <a:rPr lang="en-US" dirty="0" err="1">
                <a:solidFill>
                  <a:srgbClr val="FF0000"/>
                </a:solidFill>
              </a:rPr>
              <a:t>dataTransfer</a:t>
            </a:r>
            <a:r>
              <a:rPr lang="en-US" dirty="0">
                <a:solidFill>
                  <a:srgbClr val="FF0000"/>
                </a:solidFill>
              </a:rPr>
              <a:t> </a:t>
            </a:r>
            <a:r>
              <a:rPr lang="en-US" dirty="0"/>
              <a:t>property of the event object</a:t>
            </a:r>
          </a:p>
          <a:p>
            <a:pPr lvl="1"/>
            <a:endParaRPr lang="en-US" dirty="0"/>
          </a:p>
          <a:p>
            <a:endParaRPr lang="en-US" dirty="0"/>
          </a:p>
        </p:txBody>
      </p:sp>
    </p:spTree>
    <p:extLst>
      <p:ext uri="{BB962C8B-B14F-4D97-AF65-F5344CB8AC3E}">
        <p14:creationId xmlns:p14="http://schemas.microsoft.com/office/powerpoint/2010/main" val="26411690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input field</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48</a:t>
            </a:fld>
            <a:endParaRPr lang="en-US"/>
          </a:p>
        </p:txBody>
      </p:sp>
      <p:sp>
        <p:nvSpPr>
          <p:cNvPr id="5" name="Content Placeholder 4"/>
          <p:cNvSpPr>
            <a:spLocks noGrp="1"/>
          </p:cNvSpPr>
          <p:nvPr>
            <p:ph sz="quarter" idx="1"/>
          </p:nvPr>
        </p:nvSpPr>
        <p:spPr/>
        <p:txBody>
          <a:bodyPr/>
          <a:lstStyle/>
          <a:p>
            <a:r>
              <a:rPr lang="en-US" dirty="0"/>
              <a:t>Use </a:t>
            </a:r>
            <a:r>
              <a:rPr lang="en-US" dirty="0">
                <a:solidFill>
                  <a:srgbClr val="FF0000"/>
                </a:solidFill>
              </a:rPr>
              <a:t>multiple</a:t>
            </a:r>
            <a:r>
              <a:rPr lang="en-US" dirty="0"/>
              <a:t> attribute to allow multi file selection</a:t>
            </a:r>
          </a:p>
          <a:p>
            <a:endParaRPr lang="en-US" dirty="0"/>
          </a:p>
          <a:p>
            <a:r>
              <a:rPr lang="en-US" dirty="0"/>
              <a:t>Can hide the input and then programmatically trigger the dialog open</a:t>
            </a:r>
          </a:p>
          <a:p>
            <a:endParaRPr lang="en-US" dirty="0"/>
          </a:p>
          <a:p>
            <a:endParaRPr lang="en-US" dirty="0"/>
          </a:p>
          <a:p>
            <a:r>
              <a:rPr lang="en-US" dirty="0"/>
              <a:t>Use </a:t>
            </a:r>
            <a:r>
              <a:rPr lang="en-US" dirty="0">
                <a:solidFill>
                  <a:srgbClr val="FF0000"/>
                </a:solidFill>
              </a:rPr>
              <a:t>files</a:t>
            </a:r>
            <a:r>
              <a:rPr lang="en-US" dirty="0"/>
              <a:t> property on the input element</a:t>
            </a:r>
          </a:p>
          <a:p>
            <a:endParaRPr lang="en-US" dirty="0"/>
          </a:p>
        </p:txBody>
      </p:sp>
      <p:sp>
        <p:nvSpPr>
          <p:cNvPr id="6" name="Rectangle 1"/>
          <p:cNvSpPr>
            <a:spLocks noChangeArrowheads="1"/>
          </p:cNvSpPr>
          <p:nvPr/>
        </p:nvSpPr>
        <p:spPr bwMode="auto">
          <a:xfrm>
            <a:off x="971600" y="2294964"/>
            <a:ext cx="2818400"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="file"</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a:ln>
                  <a:noFill/>
                </a:ln>
                <a:solidFill>
                  <a:srgbClr val="FF0000"/>
                </a:solidFill>
                <a:effectLst/>
                <a:latin typeface="Consolas" panose="020B0609020204030204" pitchFamily="49" charset="0"/>
                <a:cs typeface="Consolas" panose="020B0609020204030204" pitchFamily="49" charset="0"/>
              </a:rPr>
              <a:t>multiple</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/&gt;</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7" name="Rectangle 2"/>
          <p:cNvSpPr>
            <a:spLocks noChangeArrowheads="1"/>
          </p:cNvSpPr>
          <p:nvPr/>
        </p:nvSpPr>
        <p:spPr bwMode="auto">
          <a:xfrm>
            <a:off x="971600" y="3862789"/>
            <a:ext cx="1883849" cy="646331"/>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input[type=file]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display</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none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8" name="Rectangle 3"/>
          <p:cNvSpPr>
            <a:spLocks noChangeArrowheads="1"/>
          </p:cNvSpPr>
          <p:nvPr/>
        </p:nvSpPr>
        <p:spPr bwMode="auto">
          <a:xfrm>
            <a:off x="3419872" y="3862789"/>
            <a:ext cx="2988319" cy="646331"/>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".browse"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).click(</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fileInput.trigger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"click"</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9" name="Rectangle 4"/>
          <p:cNvSpPr>
            <a:spLocks noChangeArrowheads="1"/>
          </p:cNvSpPr>
          <p:nvPr/>
        </p:nvSpPr>
        <p:spPr bwMode="auto">
          <a:xfrm>
            <a:off x="967547" y="5373216"/>
            <a:ext cx="4177747" cy="830997"/>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$.each(</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[0].files,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file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this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lvl="0" eaLnBrk="0" fontAlgn="base" hangingPunct="0">
              <a:spcBef>
                <a:spcPct val="0"/>
              </a:spcBef>
              <a:spcAft>
                <a:spcPct val="0"/>
              </a:spcAf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console.log(file.name + </a:t>
            </a:r>
            <a:r>
              <a:rPr lang="en-US" altLang="en-US" sz="1200" dirty="0">
                <a:solidFill>
                  <a:srgbClr val="A31515"/>
                </a:solidFill>
                <a:latin typeface="Consolas" panose="020B0609020204030204" pitchFamily="49" charset="0"/>
                <a:cs typeface="Consolas" panose="020B0609020204030204" pitchFamily="49" charset="0"/>
              </a:rPr>
              <a:t>“: "</a:t>
            </a:r>
            <a:r>
              <a:rPr lang="en-US" altLang="en-US" sz="1200" dirty="0">
                <a:solidFill>
                  <a:srgbClr val="000000"/>
                </a:solidFill>
                <a:latin typeface="Consolas" panose="020B0609020204030204" pitchFamily="49" charset="0"/>
                <a:cs typeface="Consolas" panose="020B0609020204030204" pitchFamily="49" charset="0"/>
              </a:rPr>
              <a:t> + </a:t>
            </a:r>
            <a:r>
              <a:rPr lang="en-US" altLang="en-US" sz="1200" dirty="0" err="1">
                <a:solidFill>
                  <a:srgbClr val="000000"/>
                </a:solidFill>
                <a:latin typeface="Consolas" panose="020B0609020204030204" pitchFamily="49" charset="0"/>
                <a:cs typeface="Consolas" panose="020B0609020204030204" pitchFamily="49" charset="0"/>
              </a:rPr>
              <a:t>file.size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728837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 Object</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49</a:t>
            </a:fld>
            <a:endParaRPr lang="en-US"/>
          </a:p>
        </p:txBody>
      </p:sp>
      <p:sp>
        <p:nvSpPr>
          <p:cNvPr id="5" name="Content Placeholder 4"/>
          <p:cNvSpPr>
            <a:spLocks noGrp="1"/>
          </p:cNvSpPr>
          <p:nvPr>
            <p:ph sz="quarter" idx="1"/>
          </p:nvPr>
        </p:nvSpPr>
        <p:spPr/>
        <p:txBody>
          <a:bodyPr>
            <a:normAutofit lnSpcReduction="10000"/>
          </a:bodyPr>
          <a:lstStyle/>
          <a:p>
            <a:r>
              <a:rPr lang="en-US" dirty="0"/>
              <a:t>The </a:t>
            </a:r>
            <a:r>
              <a:rPr lang="en-US" dirty="0">
                <a:solidFill>
                  <a:srgbClr val="FF0000"/>
                </a:solidFill>
              </a:rPr>
              <a:t>files</a:t>
            </a:r>
            <a:r>
              <a:rPr lang="en-US" dirty="0"/>
              <a:t> property of the input element is of type </a:t>
            </a:r>
            <a:r>
              <a:rPr lang="en-US" dirty="0" err="1">
                <a:solidFill>
                  <a:srgbClr val="FF0000"/>
                </a:solidFill>
              </a:rPr>
              <a:t>FileList</a:t>
            </a:r>
            <a:endParaRPr lang="en-US" dirty="0">
              <a:solidFill>
                <a:srgbClr val="FF0000"/>
              </a:solidFill>
            </a:endParaRPr>
          </a:p>
          <a:p>
            <a:pPr lvl="1"/>
            <a:r>
              <a:rPr lang="en-US" dirty="0"/>
              <a:t>Which is a collection of </a:t>
            </a:r>
            <a:r>
              <a:rPr lang="en-US" dirty="0">
                <a:solidFill>
                  <a:srgbClr val="FF0000"/>
                </a:solidFill>
              </a:rPr>
              <a:t>File</a:t>
            </a:r>
            <a:r>
              <a:rPr lang="en-US" dirty="0"/>
              <a:t> objects</a:t>
            </a:r>
          </a:p>
          <a:p>
            <a:r>
              <a:rPr lang="en-US" dirty="0"/>
              <a:t>Each File object offers the following API</a:t>
            </a:r>
          </a:p>
          <a:p>
            <a:pPr lvl="1"/>
            <a:r>
              <a:rPr lang="en-US" dirty="0">
                <a:solidFill>
                  <a:srgbClr val="FF0000"/>
                </a:solidFill>
              </a:rPr>
              <a:t>type</a:t>
            </a:r>
            <a:r>
              <a:rPr lang="en-US" dirty="0"/>
              <a:t> – Mime type</a:t>
            </a:r>
          </a:p>
          <a:p>
            <a:pPr lvl="1"/>
            <a:r>
              <a:rPr lang="en-US" dirty="0">
                <a:solidFill>
                  <a:srgbClr val="FF0000"/>
                </a:solidFill>
              </a:rPr>
              <a:t>name</a:t>
            </a:r>
            <a:r>
              <a:rPr lang="en-US" dirty="0"/>
              <a:t> – Short file name (without path)</a:t>
            </a:r>
          </a:p>
          <a:p>
            <a:pPr lvl="1"/>
            <a:r>
              <a:rPr lang="en-US" dirty="0">
                <a:solidFill>
                  <a:srgbClr val="FF0000"/>
                </a:solidFill>
              </a:rPr>
              <a:t>size</a:t>
            </a:r>
            <a:r>
              <a:rPr lang="en-US" dirty="0"/>
              <a:t> – File size in bytes</a:t>
            </a:r>
          </a:p>
          <a:p>
            <a:pPr lvl="1"/>
            <a:r>
              <a:rPr lang="en-US" dirty="0" err="1">
                <a:solidFill>
                  <a:srgbClr val="FF0000"/>
                </a:solidFill>
              </a:rPr>
              <a:t>lastModifiedDate</a:t>
            </a:r>
            <a:r>
              <a:rPr lang="en-US" dirty="0"/>
              <a:t> – Modification date</a:t>
            </a:r>
            <a:endParaRPr lang="en-US" dirty="0">
              <a:solidFill>
                <a:srgbClr val="FF0000"/>
              </a:solidFill>
            </a:endParaRPr>
          </a:p>
          <a:p>
            <a:pPr lvl="1"/>
            <a:r>
              <a:rPr lang="en-US" dirty="0">
                <a:solidFill>
                  <a:srgbClr val="FF0000"/>
                </a:solidFill>
              </a:rPr>
              <a:t>slice</a:t>
            </a:r>
            <a:r>
              <a:rPr lang="en-US" dirty="0"/>
              <a:t> – Returns a blob object that represents the specified byte range</a:t>
            </a:r>
          </a:p>
        </p:txBody>
      </p:sp>
    </p:spTree>
    <p:extLst>
      <p:ext uri="{BB962C8B-B14F-4D97-AF65-F5344CB8AC3E}">
        <p14:creationId xmlns:p14="http://schemas.microsoft.com/office/powerpoint/2010/main" val="34864985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WHATWG</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a:t>
            </a:fld>
            <a:endParaRPr lang="en-US"/>
          </a:p>
        </p:txBody>
      </p:sp>
      <p:sp>
        <p:nvSpPr>
          <p:cNvPr id="5" name="Content Placeholder 4"/>
          <p:cNvSpPr>
            <a:spLocks noGrp="1"/>
          </p:cNvSpPr>
          <p:nvPr>
            <p:ph sz="quarter" idx="1"/>
          </p:nvPr>
        </p:nvSpPr>
        <p:spPr/>
        <p:txBody>
          <a:bodyPr>
            <a:normAutofit/>
          </a:bodyPr>
          <a:lstStyle/>
          <a:p>
            <a:r>
              <a:rPr lang="en-US" dirty="0"/>
              <a:t>A community of people interested in evolving HTML and related technologies</a:t>
            </a:r>
          </a:p>
          <a:p>
            <a:r>
              <a:rPr lang="en-US" dirty="0"/>
              <a:t>Founded by individuals from Apple, Firefox and Opera at 2004</a:t>
            </a:r>
          </a:p>
          <a:p>
            <a:r>
              <a:rPr lang="en-US" dirty="0"/>
              <a:t>On 9 May 2007 W3C decided to adopt WHATWG’s HTML5</a:t>
            </a:r>
          </a:p>
          <a:p>
            <a:r>
              <a:rPr lang="en-US" dirty="0"/>
              <a:t>XHTML 2.0 is dead !!!</a:t>
            </a:r>
          </a:p>
        </p:txBody>
      </p:sp>
    </p:spTree>
    <p:extLst>
      <p:ext uri="{BB962C8B-B14F-4D97-AF65-F5344CB8AC3E}">
        <p14:creationId xmlns:p14="http://schemas.microsoft.com/office/powerpoint/2010/main" val="8341744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FileReader</a:t>
            </a:r>
            <a:endParaRPr lang="en-US" dirty="0"/>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50</a:t>
            </a:fld>
            <a:endParaRPr lang="en-US"/>
          </a:p>
        </p:txBody>
      </p:sp>
      <p:sp>
        <p:nvSpPr>
          <p:cNvPr id="5" name="Content Placeholder 4"/>
          <p:cNvSpPr>
            <a:spLocks noGrp="1"/>
          </p:cNvSpPr>
          <p:nvPr>
            <p:ph sz="quarter" idx="1"/>
          </p:nvPr>
        </p:nvSpPr>
        <p:spPr/>
        <p:txBody>
          <a:bodyPr/>
          <a:lstStyle/>
          <a:p>
            <a:r>
              <a:rPr lang="en-US" dirty="0"/>
              <a:t>Provides methods to read a File or Blob object into memory</a:t>
            </a:r>
          </a:p>
          <a:p>
            <a:r>
              <a:rPr lang="en-US" dirty="0"/>
              <a:t>Asynchronous API</a:t>
            </a:r>
          </a:p>
          <a:p>
            <a:r>
              <a:rPr lang="en-US" dirty="0"/>
              <a:t>Fires </a:t>
            </a:r>
            <a:r>
              <a:rPr lang="en-US" dirty="0">
                <a:solidFill>
                  <a:srgbClr val="FF0000"/>
                </a:solidFill>
              </a:rPr>
              <a:t>progress</a:t>
            </a:r>
            <a:r>
              <a:rPr lang="en-US" dirty="0"/>
              <a:t> events</a:t>
            </a:r>
          </a:p>
          <a:p>
            <a:r>
              <a:rPr lang="en-US" dirty="0"/>
              <a:t>Supported formats: Text, </a:t>
            </a:r>
            <a:r>
              <a:rPr lang="en-US" dirty="0" err="1"/>
              <a:t>DataURL</a:t>
            </a:r>
            <a:r>
              <a:rPr lang="en-US" dirty="0"/>
              <a:t>, binary</a:t>
            </a:r>
          </a:p>
          <a:p>
            <a:r>
              <a:rPr lang="en-US" dirty="0"/>
              <a:t>Can read the whole file content or multiple slices</a:t>
            </a:r>
          </a:p>
          <a:p>
            <a:r>
              <a:rPr lang="en-US" dirty="0"/>
              <a:t>IE10+</a:t>
            </a:r>
          </a:p>
        </p:txBody>
      </p:sp>
    </p:spTree>
    <p:extLst>
      <p:ext uri="{BB962C8B-B14F-4D97-AF65-F5344CB8AC3E}">
        <p14:creationId xmlns:p14="http://schemas.microsoft.com/office/powerpoint/2010/main" val="6253816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FileReader</a:t>
            </a:r>
            <a:r>
              <a:rPr lang="en-US" dirty="0"/>
              <a:t> API</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51</a:t>
            </a:fld>
            <a:endParaRPr lang="en-US"/>
          </a:p>
        </p:txBody>
      </p:sp>
      <p:sp>
        <p:nvSpPr>
          <p:cNvPr id="5" name="Content Placeholder 4"/>
          <p:cNvSpPr>
            <a:spLocks noGrp="1"/>
          </p:cNvSpPr>
          <p:nvPr>
            <p:ph sz="quarter" idx="1"/>
          </p:nvPr>
        </p:nvSpPr>
        <p:spPr/>
        <p:txBody>
          <a:bodyPr>
            <a:normAutofit lnSpcReduction="10000"/>
          </a:bodyPr>
          <a:lstStyle/>
          <a:p>
            <a:r>
              <a:rPr lang="en-US" dirty="0"/>
              <a:t>Read whole file</a:t>
            </a:r>
          </a:p>
          <a:p>
            <a:pPr lvl="1"/>
            <a:r>
              <a:rPr lang="en-US" dirty="0" err="1">
                <a:solidFill>
                  <a:srgbClr val="FF0000"/>
                </a:solidFill>
              </a:rPr>
              <a:t>readAsArrayBuffer</a:t>
            </a:r>
            <a:endParaRPr lang="en-US" dirty="0">
              <a:solidFill>
                <a:srgbClr val="FF0000"/>
              </a:solidFill>
            </a:endParaRPr>
          </a:p>
          <a:p>
            <a:pPr lvl="1"/>
            <a:r>
              <a:rPr lang="en-US" dirty="0" err="1">
                <a:solidFill>
                  <a:srgbClr val="FF0000"/>
                </a:solidFill>
              </a:rPr>
              <a:t>readAsText</a:t>
            </a:r>
            <a:endParaRPr lang="en-US" dirty="0">
              <a:solidFill>
                <a:srgbClr val="FF0000"/>
              </a:solidFill>
            </a:endParaRPr>
          </a:p>
          <a:p>
            <a:pPr lvl="1"/>
            <a:r>
              <a:rPr lang="en-US" dirty="0" err="1">
                <a:solidFill>
                  <a:srgbClr val="FF0000"/>
                </a:solidFill>
              </a:rPr>
              <a:t>readAsDataUrl</a:t>
            </a:r>
            <a:endParaRPr lang="en-US" dirty="0">
              <a:solidFill>
                <a:srgbClr val="FF0000"/>
              </a:solidFill>
            </a:endParaRPr>
          </a:p>
          <a:p>
            <a:r>
              <a:rPr lang="en-US" dirty="0" err="1">
                <a:solidFill>
                  <a:srgbClr val="FF0000"/>
                </a:solidFill>
              </a:rPr>
              <a:t>readyState</a:t>
            </a:r>
            <a:r>
              <a:rPr lang="en-US" dirty="0">
                <a:solidFill>
                  <a:srgbClr val="FF0000"/>
                </a:solidFill>
              </a:rPr>
              <a:t> </a:t>
            </a:r>
            <a:r>
              <a:rPr lang="en-US" dirty="0"/>
              <a:t>attribute – EMPTY/LOADING/DONE</a:t>
            </a:r>
          </a:p>
          <a:p>
            <a:r>
              <a:rPr lang="en-US" dirty="0"/>
              <a:t>Should wait for </a:t>
            </a:r>
            <a:r>
              <a:rPr lang="en-US" dirty="0">
                <a:solidFill>
                  <a:srgbClr val="FF0000"/>
                </a:solidFill>
              </a:rPr>
              <a:t>load</a:t>
            </a:r>
            <a:r>
              <a:rPr lang="en-US" dirty="0"/>
              <a:t> event</a:t>
            </a:r>
          </a:p>
          <a:p>
            <a:r>
              <a:rPr lang="en-US" dirty="0"/>
              <a:t>Result is stored under </a:t>
            </a:r>
            <a:r>
              <a:rPr lang="en-US" dirty="0" err="1">
                <a:solidFill>
                  <a:srgbClr val="FF0000"/>
                </a:solidFill>
              </a:rPr>
              <a:t>event.target.result</a:t>
            </a:r>
            <a:endParaRPr lang="en-US" dirty="0">
              <a:solidFill>
                <a:srgbClr val="FF0000"/>
              </a:solidFill>
            </a:endParaRPr>
          </a:p>
          <a:p>
            <a:r>
              <a:rPr lang="en-US" dirty="0"/>
              <a:t>Concurrent reads are not allowed</a:t>
            </a:r>
          </a:p>
          <a:p>
            <a:pPr lvl="1"/>
            <a:r>
              <a:rPr lang="en-US" dirty="0"/>
              <a:t>Exception is thrown</a:t>
            </a:r>
          </a:p>
          <a:p>
            <a:endParaRPr lang="en-US" dirty="0"/>
          </a:p>
        </p:txBody>
      </p:sp>
    </p:spTree>
    <p:extLst>
      <p:ext uri="{BB962C8B-B14F-4D97-AF65-F5344CB8AC3E}">
        <p14:creationId xmlns:p14="http://schemas.microsoft.com/office/powerpoint/2010/main" val="16841229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FileReader</a:t>
            </a:r>
            <a:r>
              <a:rPr lang="en-US" dirty="0"/>
              <a:t> Events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52</a:t>
            </a:fld>
            <a:endParaRPr lang="en-US"/>
          </a:p>
        </p:txBody>
      </p:sp>
      <p:sp>
        <p:nvSpPr>
          <p:cNvPr id="5" name="Content Placeholder 4"/>
          <p:cNvSpPr>
            <a:spLocks noGrp="1"/>
          </p:cNvSpPr>
          <p:nvPr>
            <p:ph sz="quarter" idx="1"/>
          </p:nvPr>
        </p:nvSpPr>
        <p:spPr/>
        <p:txBody>
          <a:bodyPr/>
          <a:lstStyle/>
          <a:p>
            <a:r>
              <a:rPr lang="en-US" dirty="0" err="1"/>
              <a:t>loadstart</a:t>
            </a:r>
            <a:endParaRPr lang="en-US" dirty="0"/>
          </a:p>
          <a:p>
            <a:r>
              <a:rPr lang="en-US" dirty="0"/>
              <a:t>progress</a:t>
            </a:r>
          </a:p>
          <a:p>
            <a:r>
              <a:rPr lang="en-US" dirty="0"/>
              <a:t>abort</a:t>
            </a:r>
          </a:p>
          <a:p>
            <a:r>
              <a:rPr lang="en-US" dirty="0"/>
              <a:t>error</a:t>
            </a:r>
          </a:p>
          <a:p>
            <a:r>
              <a:rPr lang="en-US" dirty="0"/>
              <a:t>load</a:t>
            </a:r>
          </a:p>
          <a:p>
            <a:r>
              <a:rPr lang="en-US" dirty="0" err="1"/>
              <a:t>loadend</a:t>
            </a:r>
            <a:endParaRPr lang="en-US" dirty="0"/>
          </a:p>
        </p:txBody>
      </p:sp>
    </p:spTree>
    <p:extLst>
      <p:ext uri="{BB962C8B-B14F-4D97-AF65-F5344CB8AC3E}">
        <p14:creationId xmlns:p14="http://schemas.microsoft.com/office/powerpoint/2010/main" val="28609560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 Text</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53</a:t>
            </a:fld>
            <a:endParaRPr lang="en-US"/>
          </a:p>
        </p:txBody>
      </p:sp>
      <p:sp>
        <p:nvSpPr>
          <p:cNvPr id="6" name="Rectangle 1"/>
          <p:cNvSpPr>
            <a:spLocks noChangeArrowheads="1"/>
          </p:cNvSpPr>
          <p:nvPr/>
        </p:nvSpPr>
        <p:spPr bwMode="auto">
          <a:xfrm>
            <a:off x="2303118" y="3501008"/>
            <a:ext cx="4772460" cy="2123658"/>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fileReader.readAsText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(file,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"windows-1255"</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"progress"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progress.text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e.target.result.length</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"load"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result.text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Content Placeholder 4"/>
          <p:cNvSpPr>
            <a:spLocks noGrp="1"/>
          </p:cNvSpPr>
          <p:nvPr>
            <p:ph sz="quarter" idx="1"/>
          </p:nvPr>
        </p:nvSpPr>
        <p:spPr>
          <a:xfrm>
            <a:off x="612648" y="1600200"/>
            <a:ext cx="8153400" cy="4495800"/>
          </a:xfrm>
        </p:spPr>
        <p:txBody>
          <a:bodyPr>
            <a:normAutofit/>
          </a:bodyPr>
          <a:lstStyle/>
          <a:p>
            <a:r>
              <a:rPr lang="en-US" dirty="0"/>
              <a:t>Use </a:t>
            </a:r>
            <a:r>
              <a:rPr lang="en-US" dirty="0" err="1">
                <a:solidFill>
                  <a:srgbClr val="FF0000"/>
                </a:solidFill>
              </a:rPr>
              <a:t>readAsText</a:t>
            </a:r>
            <a:endParaRPr lang="en-US" dirty="0">
              <a:solidFill>
                <a:srgbClr val="FF0000"/>
              </a:solidFill>
            </a:endParaRPr>
          </a:p>
          <a:p>
            <a:r>
              <a:rPr lang="en-US" dirty="0"/>
              <a:t>You may specify an encoding</a:t>
            </a:r>
          </a:p>
          <a:p>
            <a:endParaRPr lang="en-US" dirty="0"/>
          </a:p>
        </p:txBody>
      </p:sp>
    </p:spTree>
    <p:extLst>
      <p:ext uri="{BB962C8B-B14F-4D97-AF65-F5344CB8AC3E}">
        <p14:creationId xmlns:p14="http://schemas.microsoft.com/office/powerpoint/2010/main" val="25838078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 Data </a:t>
            </a:r>
            <a:r>
              <a:rPr lang="en-US" dirty="0" err="1"/>
              <a:t>Url</a:t>
            </a:r>
            <a:endParaRPr lang="en-US" dirty="0"/>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54</a:t>
            </a:fld>
            <a:endParaRPr lang="en-US"/>
          </a:p>
        </p:txBody>
      </p:sp>
      <p:sp>
        <p:nvSpPr>
          <p:cNvPr id="5" name="Content Placeholder 4"/>
          <p:cNvSpPr>
            <a:spLocks noGrp="1"/>
          </p:cNvSpPr>
          <p:nvPr>
            <p:ph sz="quarter" idx="1"/>
          </p:nvPr>
        </p:nvSpPr>
        <p:spPr/>
        <p:txBody>
          <a:bodyPr/>
          <a:lstStyle/>
          <a:p>
            <a:r>
              <a:rPr lang="en-US" dirty="0"/>
              <a:t>Use </a:t>
            </a:r>
            <a:r>
              <a:rPr lang="en-US" dirty="0" err="1">
                <a:solidFill>
                  <a:srgbClr val="FF0000"/>
                </a:solidFill>
              </a:rPr>
              <a:t>readAsDataUrl</a:t>
            </a:r>
            <a:endParaRPr lang="en-US" dirty="0">
              <a:solidFill>
                <a:srgbClr val="FF0000"/>
              </a:solidFill>
            </a:endParaRPr>
          </a:p>
          <a:p>
            <a:r>
              <a:rPr lang="en-US" dirty="0"/>
              <a:t>You may embed the result inside an </a:t>
            </a:r>
            <a:r>
              <a:rPr lang="en-US" dirty="0" err="1"/>
              <a:t>img</a:t>
            </a:r>
            <a:r>
              <a:rPr lang="en-US" dirty="0"/>
              <a:t> tag</a:t>
            </a:r>
          </a:p>
        </p:txBody>
      </p:sp>
      <p:sp>
        <p:nvSpPr>
          <p:cNvPr id="6" name="Rectangle 1"/>
          <p:cNvSpPr>
            <a:spLocks noChangeArrowheads="1"/>
          </p:cNvSpPr>
          <p:nvPr/>
        </p:nvSpPr>
        <p:spPr bwMode="auto">
          <a:xfrm>
            <a:off x="1403648" y="3115126"/>
            <a:ext cx="5707012" cy="2492990"/>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fileReader.readAsDataURL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(file);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"load"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8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8000"/>
                </a:solidFill>
                <a:effectLst/>
                <a:latin typeface="Consolas" panose="020B0609020204030204" pitchFamily="49" charset="0"/>
                <a:cs typeface="Consolas" panose="020B0609020204030204" pitchFamily="49" charset="0"/>
              </a:rPr>
              <a:t>//  load is fired when read operation completed successfully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8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result.text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img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attr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src</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str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8563179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 </a:t>
            </a:r>
            <a:r>
              <a:rPr lang="en-US" dirty="0" err="1"/>
              <a:t>ArrayBuffer</a:t>
            </a:r>
            <a:endParaRPr lang="en-US" dirty="0"/>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55</a:t>
            </a:fld>
            <a:endParaRPr lang="en-US"/>
          </a:p>
        </p:txBody>
      </p:sp>
      <p:sp>
        <p:nvSpPr>
          <p:cNvPr id="5" name="Content Placeholder 4"/>
          <p:cNvSpPr>
            <a:spLocks noGrp="1"/>
          </p:cNvSpPr>
          <p:nvPr>
            <p:ph sz="quarter" idx="1"/>
          </p:nvPr>
        </p:nvSpPr>
        <p:spPr/>
        <p:txBody>
          <a:bodyPr/>
          <a:lstStyle/>
          <a:p>
            <a:r>
              <a:rPr lang="en-US" dirty="0"/>
              <a:t>Need to wrap the </a:t>
            </a:r>
            <a:r>
              <a:rPr lang="en-US" dirty="0" err="1">
                <a:solidFill>
                  <a:srgbClr val="FF0000"/>
                </a:solidFill>
              </a:rPr>
              <a:t>ArrayBuffer</a:t>
            </a:r>
            <a:r>
              <a:rPr lang="en-US" dirty="0">
                <a:solidFill>
                  <a:srgbClr val="FF0000"/>
                </a:solidFill>
              </a:rPr>
              <a:t> </a:t>
            </a:r>
            <a:r>
              <a:rPr lang="en-US" dirty="0"/>
              <a:t>inside a Typed array object in order to access its content</a:t>
            </a:r>
          </a:p>
        </p:txBody>
      </p:sp>
      <p:sp>
        <p:nvSpPr>
          <p:cNvPr id="6" name="Rectangle 1"/>
          <p:cNvSpPr>
            <a:spLocks noChangeArrowheads="1"/>
          </p:cNvSpPr>
          <p:nvPr/>
        </p:nvSpPr>
        <p:spPr bwMode="auto">
          <a:xfrm>
            <a:off x="1963281" y="3152001"/>
            <a:ext cx="5452134" cy="2862322"/>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fileReader.readAsArrayBuffer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(file);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"load"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bufArr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byteArr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Uint8Array(</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bufArr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"load: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byteArr.length</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0;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&lt; 1000;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byteArr</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byteArr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942429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Slicing</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56</a:t>
            </a:fld>
            <a:endParaRPr lang="en-US"/>
          </a:p>
        </p:txBody>
      </p:sp>
      <p:sp>
        <p:nvSpPr>
          <p:cNvPr id="5" name="Content Placeholder 4"/>
          <p:cNvSpPr>
            <a:spLocks noGrp="1"/>
          </p:cNvSpPr>
          <p:nvPr>
            <p:ph sz="quarter" idx="1"/>
          </p:nvPr>
        </p:nvSpPr>
        <p:spPr/>
        <p:txBody>
          <a:bodyPr/>
          <a:lstStyle/>
          <a:p>
            <a:r>
              <a:rPr lang="en-US" dirty="0"/>
              <a:t>Reading a big file into memory is problematic</a:t>
            </a:r>
          </a:p>
          <a:p>
            <a:pPr lvl="1"/>
            <a:r>
              <a:rPr lang="en-US" dirty="0"/>
              <a:t>Firefox may even crash (file &gt; 1GB)</a:t>
            </a:r>
          </a:p>
          <a:p>
            <a:r>
              <a:rPr lang="en-US" dirty="0"/>
              <a:t>Should read slices instead of whole file </a:t>
            </a:r>
          </a:p>
        </p:txBody>
      </p:sp>
      <p:sp>
        <p:nvSpPr>
          <p:cNvPr id="6" name="Rectangle 1"/>
          <p:cNvSpPr>
            <a:spLocks noChangeArrowheads="1"/>
          </p:cNvSpPr>
          <p:nvPr/>
        </p:nvSpPr>
        <p:spPr bwMode="auto">
          <a:xfrm>
            <a:off x="1453526" y="3212976"/>
            <a:ext cx="6471643" cy="3416320"/>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readNextBuffer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if</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pos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&gt;=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file.size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return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fileReader.readAsArrayBuffer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file.slice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pos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pos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bufSize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fileReader.addEventListener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"load"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pos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e.target.result.byteLength</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percentCompleted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Math.round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pos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file.size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10000) / 100;</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progress.text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percentCompleted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readNextBuffer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373799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57</a:t>
            </a:fld>
            <a:endParaRPr lang="en-US"/>
          </a:p>
        </p:txBody>
      </p:sp>
      <p:sp>
        <p:nvSpPr>
          <p:cNvPr id="5" name="Content Placeholder 4"/>
          <p:cNvSpPr>
            <a:spLocks noGrp="1"/>
          </p:cNvSpPr>
          <p:nvPr>
            <p:ph sz="quarter" idx="1"/>
          </p:nvPr>
        </p:nvSpPr>
        <p:spPr/>
        <p:txBody>
          <a:bodyPr/>
          <a:lstStyle/>
          <a:p>
            <a:r>
              <a:rPr lang="en-US" dirty="0"/>
              <a:t>Cannot access file system directly</a:t>
            </a:r>
          </a:p>
          <a:p>
            <a:r>
              <a:rPr lang="en-US" dirty="0"/>
              <a:t>User should browse to the file or drop it</a:t>
            </a:r>
          </a:p>
          <a:p>
            <a:r>
              <a:rPr lang="en-US" dirty="0"/>
              <a:t>File metadata is accessible using a File object</a:t>
            </a:r>
          </a:p>
          <a:p>
            <a:r>
              <a:rPr lang="en-US" dirty="0"/>
              <a:t>Reading a file content is done using a </a:t>
            </a:r>
            <a:r>
              <a:rPr lang="en-US" dirty="0" err="1"/>
              <a:t>FileReader</a:t>
            </a:r>
            <a:r>
              <a:rPr lang="en-US" dirty="0"/>
              <a:t> object</a:t>
            </a:r>
          </a:p>
          <a:p>
            <a:r>
              <a:rPr lang="en-US" dirty="0"/>
              <a:t>Content can be read as: Text, </a:t>
            </a:r>
            <a:r>
              <a:rPr lang="en-US" dirty="0" err="1"/>
              <a:t>DataUrl</a:t>
            </a:r>
            <a:r>
              <a:rPr lang="en-US" dirty="0"/>
              <a:t>, </a:t>
            </a:r>
            <a:r>
              <a:rPr lang="en-US" dirty="0" err="1"/>
              <a:t>ArrayBuffer</a:t>
            </a:r>
            <a:endParaRPr lang="en-US" dirty="0"/>
          </a:p>
        </p:txBody>
      </p:sp>
    </p:spTree>
    <p:extLst>
      <p:ext uri="{BB962C8B-B14F-4D97-AF65-F5344CB8AC3E}">
        <p14:creationId xmlns:p14="http://schemas.microsoft.com/office/powerpoint/2010/main" val="23071523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 Validation</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58</a:t>
            </a:fld>
            <a:endParaRPr lang="en-US"/>
          </a:p>
        </p:txBody>
      </p:sp>
      <p:sp>
        <p:nvSpPr>
          <p:cNvPr id="5" name="Content Placeholder 4"/>
          <p:cNvSpPr>
            <a:spLocks noGrp="1"/>
          </p:cNvSpPr>
          <p:nvPr>
            <p:ph sz="quarter" idx="1"/>
          </p:nvPr>
        </p:nvSpPr>
        <p:spPr/>
        <p:txBody>
          <a:bodyPr>
            <a:normAutofit/>
          </a:bodyPr>
          <a:lstStyle/>
          <a:p>
            <a:r>
              <a:rPr lang="en-US" dirty="0"/>
              <a:t>Validate user data without Java Script</a:t>
            </a:r>
          </a:p>
          <a:p>
            <a:r>
              <a:rPr lang="en-US" dirty="0"/>
              <a:t>Is supported through a list of HTML attributes</a:t>
            </a:r>
          </a:p>
          <a:p>
            <a:r>
              <a:rPr lang="en-US" dirty="0"/>
              <a:t>Can control element styling through CSS</a:t>
            </a:r>
          </a:p>
          <a:p>
            <a:r>
              <a:rPr lang="en-US" dirty="0"/>
              <a:t>Can query validation status using JavaScript API</a:t>
            </a:r>
          </a:p>
          <a:p>
            <a:r>
              <a:rPr lang="en-US" dirty="0"/>
              <a:t>IE10+</a:t>
            </a:r>
          </a:p>
          <a:p>
            <a:r>
              <a:rPr lang="en-US" dirty="0"/>
              <a:t>No iPhone support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5434299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Attribute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59</a:t>
            </a:fld>
            <a:endParaRPr lang="en-US"/>
          </a:p>
        </p:txBody>
      </p:sp>
      <p:sp>
        <p:nvSpPr>
          <p:cNvPr id="5" name="Content Placeholder 4"/>
          <p:cNvSpPr>
            <a:spLocks noGrp="1"/>
          </p:cNvSpPr>
          <p:nvPr>
            <p:ph sz="quarter" idx="1"/>
          </p:nvPr>
        </p:nvSpPr>
        <p:spPr/>
        <p:txBody>
          <a:bodyPr/>
          <a:lstStyle/>
          <a:p>
            <a:r>
              <a:rPr lang="en-US" dirty="0"/>
              <a:t>All input elements can be associated with the </a:t>
            </a:r>
            <a:r>
              <a:rPr lang="en-US" dirty="0">
                <a:solidFill>
                  <a:srgbClr val="FF0000"/>
                </a:solidFill>
              </a:rPr>
              <a:t>pattern</a:t>
            </a:r>
            <a:r>
              <a:rPr lang="en-US" dirty="0"/>
              <a:t> attribute</a:t>
            </a:r>
          </a:p>
          <a:p>
            <a:pPr lvl="1"/>
            <a:r>
              <a:rPr lang="en-US" dirty="0"/>
              <a:t>Text area is not supported </a:t>
            </a:r>
          </a:p>
          <a:p>
            <a:r>
              <a:rPr lang="en-US" dirty="0"/>
              <a:t>The attribute expects a case sensitive Regular Expression as its value</a:t>
            </a:r>
          </a:p>
          <a:p>
            <a:r>
              <a:rPr lang="en-US" dirty="0"/>
              <a:t>Empty value is not validated against the pattern</a:t>
            </a:r>
          </a:p>
          <a:p>
            <a:pPr lvl="1"/>
            <a:r>
              <a:rPr lang="en-US" dirty="0"/>
              <a:t>Use </a:t>
            </a:r>
            <a:r>
              <a:rPr lang="en-US" dirty="0">
                <a:solidFill>
                  <a:srgbClr val="FF0000"/>
                </a:solidFill>
              </a:rPr>
              <a:t>required</a:t>
            </a:r>
            <a:r>
              <a:rPr lang="en-US" dirty="0"/>
              <a:t> attribute</a:t>
            </a:r>
          </a:p>
        </p:txBody>
      </p:sp>
      <p:sp>
        <p:nvSpPr>
          <p:cNvPr id="6" name="Rectangle 1"/>
          <p:cNvSpPr>
            <a:spLocks noChangeArrowheads="1"/>
          </p:cNvSpPr>
          <p:nvPr/>
        </p:nvSpPr>
        <p:spPr bwMode="auto">
          <a:xfrm>
            <a:off x="2627784" y="5373216"/>
            <a:ext cx="3413114"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="text"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pattern</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="(ab)*"</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63709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HTML5?</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a:t>
            </a:fld>
            <a:endParaRPr lang="en-US"/>
          </a:p>
        </p:txBody>
      </p:sp>
      <p:sp>
        <p:nvSpPr>
          <p:cNvPr id="5" name="Content Placeholder 4"/>
          <p:cNvSpPr>
            <a:spLocks noGrp="1"/>
          </p:cNvSpPr>
          <p:nvPr>
            <p:ph sz="quarter" idx="1"/>
          </p:nvPr>
        </p:nvSpPr>
        <p:spPr/>
        <p:txBody>
          <a:bodyPr>
            <a:normAutofit/>
          </a:bodyPr>
          <a:lstStyle/>
          <a:p>
            <a:r>
              <a:rPr lang="en-US" dirty="0"/>
              <a:t>A snapshot of WHATWG specification that is managed by W3C</a:t>
            </a:r>
          </a:p>
          <a:p>
            <a:r>
              <a:rPr lang="en-US" dirty="0"/>
              <a:t>Offers new elements, new attributes and APIs</a:t>
            </a:r>
          </a:p>
          <a:p>
            <a:r>
              <a:rPr lang="en-US" dirty="0"/>
              <a:t>De facto features are now documented</a:t>
            </a:r>
          </a:p>
          <a:p>
            <a:r>
              <a:rPr lang="en-US" dirty="0"/>
              <a:t>Is designed so that old browser can safely ignore new features</a:t>
            </a:r>
          </a:p>
          <a:p>
            <a:r>
              <a:rPr lang="en-US" dirty="0"/>
              <a:t>A better platform for building complex web application</a:t>
            </a:r>
          </a:p>
          <a:p>
            <a:endParaRPr lang="en-US" dirty="0"/>
          </a:p>
        </p:txBody>
      </p:sp>
    </p:spTree>
    <p:extLst>
      <p:ext uri="{BB962C8B-B14F-4D97-AF65-F5344CB8AC3E}">
        <p14:creationId xmlns:p14="http://schemas.microsoft.com/office/powerpoint/2010/main" val="128018974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Validation Lifecycle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60</a:t>
            </a:fld>
            <a:endParaRPr lang="en-US"/>
          </a:p>
        </p:txBody>
      </p:sp>
      <p:sp>
        <p:nvSpPr>
          <p:cNvPr id="5" name="Content Placeholder 4"/>
          <p:cNvSpPr>
            <a:spLocks noGrp="1"/>
          </p:cNvSpPr>
          <p:nvPr>
            <p:ph sz="quarter" idx="1"/>
          </p:nvPr>
        </p:nvSpPr>
        <p:spPr/>
        <p:txBody>
          <a:bodyPr>
            <a:normAutofit/>
          </a:bodyPr>
          <a:lstStyle/>
          <a:p>
            <a:r>
              <a:rPr lang="en-US" dirty="0"/>
              <a:t>On page load</a:t>
            </a:r>
          </a:p>
          <a:p>
            <a:pPr lvl="1"/>
            <a:r>
              <a:rPr lang="en-US" dirty="0"/>
              <a:t>pseudo-class </a:t>
            </a:r>
            <a:r>
              <a:rPr lang="en-US" dirty="0">
                <a:solidFill>
                  <a:srgbClr val="FF0000"/>
                </a:solidFill>
              </a:rPr>
              <a:t>:invalid</a:t>
            </a:r>
            <a:r>
              <a:rPr lang="en-US" dirty="0"/>
              <a:t> is attached to failed elements</a:t>
            </a:r>
          </a:p>
          <a:p>
            <a:r>
              <a:rPr lang="en-US" dirty="0"/>
              <a:t>During typing</a:t>
            </a:r>
          </a:p>
          <a:p>
            <a:pPr lvl="1"/>
            <a:r>
              <a:rPr lang="en-US" dirty="0"/>
              <a:t>pseudo-class </a:t>
            </a:r>
            <a:r>
              <a:rPr lang="en-US" dirty="0">
                <a:solidFill>
                  <a:srgbClr val="FF0000"/>
                </a:solidFill>
              </a:rPr>
              <a:t>:invalid</a:t>
            </a:r>
            <a:r>
              <a:rPr lang="en-US" dirty="0"/>
              <a:t> is attached/detached according to element’s value</a:t>
            </a:r>
          </a:p>
          <a:p>
            <a:r>
              <a:rPr lang="en-US" dirty="0"/>
              <a:t>During form submission</a:t>
            </a:r>
          </a:p>
          <a:p>
            <a:pPr lvl="1"/>
            <a:r>
              <a:rPr lang="en-US" dirty="0">
                <a:solidFill>
                  <a:srgbClr val="FF0000"/>
                </a:solidFill>
              </a:rPr>
              <a:t>invalid</a:t>
            </a:r>
            <a:r>
              <a:rPr lang="en-US" dirty="0"/>
              <a:t> DOM event is raised for every failed element</a:t>
            </a:r>
          </a:p>
          <a:p>
            <a:pPr lvl="1"/>
            <a:r>
              <a:rPr lang="en-US" dirty="0"/>
              <a:t>A popup message is displayed</a:t>
            </a:r>
          </a:p>
          <a:p>
            <a:pPr lvl="1"/>
            <a:r>
              <a:rPr lang="en-US" dirty="0"/>
              <a:t>submit event is not fired</a:t>
            </a:r>
          </a:p>
        </p:txBody>
      </p:sp>
    </p:spTree>
    <p:extLst>
      <p:ext uri="{BB962C8B-B14F-4D97-AF65-F5344CB8AC3E}">
        <p14:creationId xmlns:p14="http://schemas.microsoft.com/office/powerpoint/2010/main" val="21488962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Validation Attributes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61</a:t>
            </a:fld>
            <a:endParaRPr lang="en-US"/>
          </a:p>
        </p:txBody>
      </p:sp>
      <p:sp>
        <p:nvSpPr>
          <p:cNvPr id="5" name="Content Placeholder 4"/>
          <p:cNvSpPr>
            <a:spLocks noGrp="1"/>
          </p:cNvSpPr>
          <p:nvPr>
            <p:ph sz="quarter" idx="1"/>
          </p:nvPr>
        </p:nvSpPr>
        <p:spPr/>
        <p:txBody>
          <a:bodyPr/>
          <a:lstStyle/>
          <a:p>
            <a:r>
              <a:rPr lang="en-US" dirty="0">
                <a:solidFill>
                  <a:srgbClr val="FF0000"/>
                </a:solidFill>
              </a:rPr>
              <a:t>required</a:t>
            </a:r>
          </a:p>
          <a:p>
            <a:endParaRPr lang="en-US" dirty="0"/>
          </a:p>
          <a:p>
            <a:r>
              <a:rPr lang="en-US" dirty="0" err="1">
                <a:solidFill>
                  <a:srgbClr val="FF0000"/>
                </a:solidFill>
              </a:rPr>
              <a:t>maxLength</a:t>
            </a:r>
            <a:r>
              <a:rPr lang="en-US" dirty="0">
                <a:solidFill>
                  <a:srgbClr val="FF0000"/>
                </a:solidFill>
              </a:rPr>
              <a:t> </a:t>
            </a:r>
            <a:r>
              <a:rPr lang="en-US" dirty="0"/>
              <a:t>– Usually is enforced during typing</a:t>
            </a:r>
          </a:p>
          <a:p>
            <a:endParaRPr lang="en-US" dirty="0"/>
          </a:p>
          <a:p>
            <a:r>
              <a:rPr lang="en-US" dirty="0">
                <a:solidFill>
                  <a:srgbClr val="FF0000"/>
                </a:solidFill>
              </a:rPr>
              <a:t>min</a:t>
            </a:r>
            <a:r>
              <a:rPr lang="en-US" dirty="0"/>
              <a:t> &amp; </a:t>
            </a:r>
            <a:r>
              <a:rPr lang="en-US" dirty="0">
                <a:solidFill>
                  <a:srgbClr val="FF0000"/>
                </a:solidFill>
              </a:rPr>
              <a:t>max</a:t>
            </a:r>
            <a:r>
              <a:rPr lang="en-US" dirty="0"/>
              <a:t> </a:t>
            </a:r>
            <a:r>
              <a:rPr lang="en-US"/>
              <a:t>&amp; </a:t>
            </a:r>
            <a:r>
              <a:rPr lang="en-US">
                <a:solidFill>
                  <a:srgbClr val="FF0000"/>
                </a:solidFill>
              </a:rPr>
              <a:t>step </a:t>
            </a:r>
            <a:r>
              <a:rPr lang="en-US"/>
              <a:t>– </a:t>
            </a:r>
            <a:r>
              <a:rPr lang="en-US" dirty="0"/>
              <a:t>Only for number field</a:t>
            </a:r>
          </a:p>
          <a:p>
            <a:endParaRPr lang="en-US" dirty="0"/>
          </a:p>
          <a:p>
            <a:r>
              <a:rPr lang="en-US" dirty="0"/>
              <a:t>type – </a:t>
            </a:r>
            <a:r>
              <a:rPr lang="en-US" dirty="0">
                <a:solidFill>
                  <a:srgbClr val="FF0000"/>
                </a:solidFill>
              </a:rPr>
              <a:t>email</a:t>
            </a:r>
            <a:r>
              <a:rPr lang="en-US" dirty="0"/>
              <a:t> &amp; </a:t>
            </a:r>
            <a:r>
              <a:rPr lang="en-US" dirty="0" err="1">
                <a:solidFill>
                  <a:srgbClr val="FF0000"/>
                </a:solidFill>
              </a:rPr>
              <a:t>url</a:t>
            </a:r>
            <a:endParaRPr lang="en-US" dirty="0">
              <a:solidFill>
                <a:srgbClr val="FF0000"/>
              </a:solidFill>
            </a:endParaRPr>
          </a:p>
        </p:txBody>
      </p:sp>
      <p:sp>
        <p:nvSpPr>
          <p:cNvPr id="6" name="Rectangle 1"/>
          <p:cNvSpPr>
            <a:spLocks noChangeArrowheads="1"/>
          </p:cNvSpPr>
          <p:nvPr/>
        </p:nvSpPr>
        <p:spPr bwMode="auto">
          <a:xfrm>
            <a:off x="1044784" y="4436427"/>
            <a:ext cx="4857420"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="number"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min</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="1000"</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max</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="1200"</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step</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="2"</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Rectangle 1"/>
          <p:cNvSpPr>
            <a:spLocks noChangeArrowheads="1"/>
          </p:cNvSpPr>
          <p:nvPr/>
        </p:nvSpPr>
        <p:spPr bwMode="auto">
          <a:xfrm>
            <a:off x="1043608" y="2276872"/>
            <a:ext cx="2733441"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="text"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required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p:txBody>
      </p:sp>
      <p:sp>
        <p:nvSpPr>
          <p:cNvPr id="8" name="Rectangle 1"/>
          <p:cNvSpPr>
            <a:spLocks noChangeArrowheads="1"/>
          </p:cNvSpPr>
          <p:nvPr/>
        </p:nvSpPr>
        <p:spPr bwMode="auto">
          <a:xfrm>
            <a:off x="1043608" y="3330853"/>
            <a:ext cx="3243196"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="text"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FF0000"/>
                </a:solidFill>
                <a:effectLst/>
                <a:latin typeface="Consolas" panose="020B0609020204030204" pitchFamily="49" charset="0"/>
                <a:cs typeface="Consolas" panose="020B0609020204030204" pitchFamily="49" charset="0"/>
              </a:rPr>
              <a:t>maxlength</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="10"</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p:txBody>
      </p:sp>
      <p:sp>
        <p:nvSpPr>
          <p:cNvPr id="9" name="Rectangle 2"/>
          <p:cNvSpPr>
            <a:spLocks noChangeArrowheads="1"/>
          </p:cNvSpPr>
          <p:nvPr/>
        </p:nvSpPr>
        <p:spPr bwMode="auto">
          <a:xfrm>
            <a:off x="1043608" y="5396574"/>
            <a:ext cx="2053767" cy="461665"/>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="email"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url</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2573100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Notes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62</a:t>
            </a:fld>
            <a:endParaRPr lang="en-US"/>
          </a:p>
        </p:txBody>
      </p:sp>
      <p:sp>
        <p:nvSpPr>
          <p:cNvPr id="5" name="Content Placeholder 4"/>
          <p:cNvSpPr>
            <a:spLocks noGrp="1"/>
          </p:cNvSpPr>
          <p:nvPr>
            <p:ph sz="quarter" idx="1"/>
          </p:nvPr>
        </p:nvSpPr>
        <p:spPr/>
        <p:txBody>
          <a:bodyPr/>
          <a:lstStyle/>
          <a:p>
            <a:r>
              <a:rPr lang="en-US" dirty="0"/>
              <a:t>The developer is responsible for setting CSS styling according to :invalid class</a:t>
            </a:r>
          </a:p>
          <a:p>
            <a:r>
              <a:rPr lang="en-US" dirty="0"/>
              <a:t>Usually, only first failure is displayed to the user</a:t>
            </a:r>
          </a:p>
          <a:p>
            <a:r>
              <a:rPr lang="en-US" dirty="0"/>
              <a:t>Message content changes between browsers</a:t>
            </a:r>
          </a:p>
          <a:p>
            <a:r>
              <a:rPr lang="en-US" dirty="0"/>
              <a:t>Every browser styles its popup messages differently</a:t>
            </a:r>
          </a:p>
          <a:p>
            <a:r>
              <a:rPr lang="en-US" dirty="0"/>
              <a:t>Messages are localized according to browser locale</a:t>
            </a:r>
          </a:p>
          <a:p>
            <a:pPr lvl="1"/>
            <a:r>
              <a:rPr lang="en-US" dirty="0"/>
              <a:t>Not page locale</a:t>
            </a:r>
          </a:p>
        </p:txBody>
      </p:sp>
    </p:spTree>
    <p:extLst>
      <p:ext uri="{BB962C8B-B14F-4D97-AF65-F5344CB8AC3E}">
        <p14:creationId xmlns:p14="http://schemas.microsoft.com/office/powerpoint/2010/main" val="312576881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Localizing Validation Messages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63</a:t>
            </a:fld>
            <a:endParaRPr lang="en-US"/>
          </a:p>
        </p:txBody>
      </p:sp>
      <p:sp>
        <p:nvSpPr>
          <p:cNvPr id="5" name="Content Placeholder 4"/>
          <p:cNvSpPr>
            <a:spLocks noGrp="1"/>
          </p:cNvSpPr>
          <p:nvPr>
            <p:ph sz="quarter" idx="1"/>
          </p:nvPr>
        </p:nvSpPr>
        <p:spPr/>
        <p:txBody>
          <a:bodyPr/>
          <a:lstStyle/>
          <a:p>
            <a:r>
              <a:rPr lang="en-US" dirty="0"/>
              <a:t>Listen to </a:t>
            </a:r>
            <a:r>
              <a:rPr lang="en-US" dirty="0">
                <a:solidFill>
                  <a:srgbClr val="FF0000"/>
                </a:solidFill>
              </a:rPr>
              <a:t>invalid</a:t>
            </a:r>
            <a:r>
              <a:rPr lang="en-US" dirty="0"/>
              <a:t> DOM event</a:t>
            </a:r>
          </a:p>
          <a:p>
            <a:r>
              <a:rPr lang="en-US" dirty="0"/>
              <a:t>Reveal the reason of the failure</a:t>
            </a:r>
          </a:p>
          <a:p>
            <a:pPr lvl="1"/>
            <a:r>
              <a:rPr lang="en-US" dirty="0"/>
              <a:t>See next slides</a:t>
            </a:r>
          </a:p>
          <a:p>
            <a:r>
              <a:rPr lang="en-US" dirty="0"/>
              <a:t>Register custom validation message using </a:t>
            </a:r>
            <a:r>
              <a:rPr lang="en-US" dirty="0" err="1">
                <a:solidFill>
                  <a:srgbClr val="FF0000"/>
                </a:solidFill>
              </a:rPr>
              <a:t>setCustomValidity</a:t>
            </a:r>
            <a:endParaRPr lang="en-US" dirty="0">
              <a:solidFill>
                <a:srgbClr val="FF0000"/>
              </a:solidFill>
            </a:endParaRPr>
          </a:p>
        </p:txBody>
      </p:sp>
      <p:sp>
        <p:nvSpPr>
          <p:cNvPr id="6" name="Rectangle 1"/>
          <p:cNvSpPr>
            <a:spLocks noChangeArrowheads="1"/>
          </p:cNvSpPr>
          <p:nvPr/>
        </p:nvSpPr>
        <p:spPr bwMode="auto">
          <a:xfrm>
            <a:off x="2697641" y="5117894"/>
            <a:ext cx="3639138" cy="646331"/>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".name"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).bind(</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"invalid"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this</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.setCustomValidity</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he-IL"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ערך</a:t>
            </a:r>
            <a:r>
              <a:rPr kumimoji="0" lang="ar-SA"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he-IL"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חובה</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Rectangle 2"/>
          <p:cNvSpPr>
            <a:spLocks noChangeArrowheads="1"/>
          </p:cNvSpPr>
          <p:nvPr/>
        </p:nvSpPr>
        <p:spPr bwMode="auto">
          <a:xfrm>
            <a:off x="2555776" y="4509120"/>
            <a:ext cx="3922869"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="text"</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a:ln>
                  <a:noFill/>
                </a:ln>
                <a:solidFill>
                  <a:srgbClr val="FF0000"/>
                </a:solidFill>
                <a:effectLst/>
                <a:latin typeface="Consolas" panose="020B0609020204030204" pitchFamily="49" charset="0"/>
                <a:cs typeface="Consolas" panose="020B0609020204030204" pitchFamily="49" charset="0"/>
              </a:rPr>
              <a:t>required</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a:ln>
                  <a:noFill/>
                </a:ln>
                <a:solidFill>
                  <a:srgbClr val="FF0000"/>
                </a:solidFill>
                <a:effectLst/>
                <a:latin typeface="Consolas" panose="020B0609020204030204" pitchFamily="49" charset="0"/>
                <a:cs typeface="Consolas" panose="020B0609020204030204" pitchFamily="49" charset="0"/>
              </a:rPr>
              <a:t>class</a:t>
            </a: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="name"</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a:ln>
                  <a:noFill/>
                </a:ln>
                <a:solidFill>
                  <a:srgbClr val="0000FF"/>
                </a:solidFill>
                <a:effectLst/>
                <a:latin typeface="Consolas" panose="020B0609020204030204" pitchFamily="49" charset="0"/>
                <a:cs typeface="Consolas" panose="020B0609020204030204" pitchFamily="49" charset="0"/>
              </a:rPr>
              <a:t>/&gt;</a:t>
            </a: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1398115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Controlling Messages Styling</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64</a:t>
            </a:fld>
            <a:endParaRPr lang="en-US"/>
          </a:p>
        </p:txBody>
      </p:sp>
      <p:sp>
        <p:nvSpPr>
          <p:cNvPr id="5" name="Content Placeholder 4"/>
          <p:cNvSpPr>
            <a:spLocks noGrp="1"/>
          </p:cNvSpPr>
          <p:nvPr>
            <p:ph sz="quarter" idx="1"/>
          </p:nvPr>
        </p:nvSpPr>
        <p:spPr/>
        <p:txBody>
          <a:bodyPr>
            <a:normAutofit fontScale="92500" lnSpcReduction="10000"/>
          </a:bodyPr>
          <a:lstStyle/>
          <a:p>
            <a:r>
              <a:rPr lang="en-US" dirty="0"/>
              <a:t>Can’t really do that. Instead, </a:t>
            </a:r>
          </a:p>
          <a:p>
            <a:r>
              <a:rPr lang="en-US" dirty="0"/>
              <a:t>Disable validation using </a:t>
            </a:r>
            <a:r>
              <a:rPr lang="en-US" dirty="0" err="1">
                <a:solidFill>
                  <a:srgbClr val="FF0000"/>
                </a:solidFill>
              </a:rPr>
              <a:t>novalidate</a:t>
            </a:r>
            <a:r>
              <a:rPr lang="en-US" dirty="0">
                <a:solidFill>
                  <a:srgbClr val="FF0000"/>
                </a:solidFill>
              </a:rPr>
              <a:t> </a:t>
            </a:r>
            <a:r>
              <a:rPr lang="en-US" dirty="0"/>
              <a:t>attribute</a:t>
            </a:r>
          </a:p>
          <a:p>
            <a:pPr lvl="1"/>
            <a:r>
              <a:rPr lang="en-US" dirty="0"/>
              <a:t>No </a:t>
            </a:r>
            <a:r>
              <a:rPr lang="en-US" dirty="0">
                <a:solidFill>
                  <a:srgbClr val="FF0000"/>
                </a:solidFill>
              </a:rPr>
              <a:t>invalid</a:t>
            </a:r>
            <a:r>
              <a:rPr lang="en-US" dirty="0"/>
              <a:t> event</a:t>
            </a:r>
          </a:p>
          <a:p>
            <a:pPr lvl="1"/>
            <a:r>
              <a:rPr lang="en-US" dirty="0"/>
              <a:t>No popup messages</a:t>
            </a:r>
          </a:p>
          <a:p>
            <a:pPr lvl="1"/>
            <a:r>
              <a:rPr lang="en-US" dirty="0">
                <a:solidFill>
                  <a:srgbClr val="FF0000"/>
                </a:solidFill>
              </a:rPr>
              <a:t>:invalid</a:t>
            </a:r>
            <a:r>
              <a:rPr lang="en-US" dirty="0"/>
              <a:t> pseudo-class is still attached</a:t>
            </a:r>
          </a:p>
          <a:p>
            <a:r>
              <a:rPr lang="en-US" dirty="0"/>
              <a:t>Listen to </a:t>
            </a:r>
            <a:r>
              <a:rPr lang="en-US" dirty="0">
                <a:solidFill>
                  <a:srgbClr val="FF0000"/>
                </a:solidFill>
              </a:rPr>
              <a:t>submit</a:t>
            </a:r>
            <a:r>
              <a:rPr lang="en-US" dirty="0"/>
              <a:t> event</a:t>
            </a:r>
          </a:p>
          <a:p>
            <a:r>
              <a:rPr lang="en-US" dirty="0"/>
              <a:t>Call </a:t>
            </a:r>
            <a:r>
              <a:rPr lang="en-US" dirty="0" err="1">
                <a:solidFill>
                  <a:srgbClr val="FF0000"/>
                </a:solidFill>
              </a:rPr>
              <a:t>checkValidity</a:t>
            </a:r>
            <a:r>
              <a:rPr lang="en-US" dirty="0">
                <a:solidFill>
                  <a:srgbClr val="FF0000"/>
                </a:solidFill>
              </a:rPr>
              <a:t> </a:t>
            </a:r>
            <a:r>
              <a:rPr lang="en-US" dirty="0"/>
              <a:t>on the form element</a:t>
            </a:r>
          </a:p>
          <a:p>
            <a:pPr lvl="1"/>
            <a:r>
              <a:rPr lang="en-US" dirty="0"/>
              <a:t>invalid event is fired</a:t>
            </a:r>
          </a:p>
          <a:p>
            <a:pPr lvl="1"/>
            <a:r>
              <a:rPr lang="en-US" dirty="0"/>
              <a:t>Check the return value</a:t>
            </a:r>
          </a:p>
          <a:p>
            <a:r>
              <a:rPr lang="en-US" dirty="0"/>
              <a:t>Display validation messages the way you like</a:t>
            </a:r>
          </a:p>
        </p:txBody>
      </p:sp>
    </p:spTree>
    <p:extLst>
      <p:ext uri="{BB962C8B-B14F-4D97-AF65-F5344CB8AC3E}">
        <p14:creationId xmlns:p14="http://schemas.microsoft.com/office/powerpoint/2010/main" val="286240117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Controlling Messages Styling</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65</a:t>
            </a:fld>
            <a:endParaRPr lang="en-US"/>
          </a:p>
        </p:txBody>
      </p:sp>
      <p:sp>
        <p:nvSpPr>
          <p:cNvPr id="6" name="Rectangle 1"/>
          <p:cNvSpPr>
            <a:spLocks noChangeArrowheads="1"/>
          </p:cNvSpPr>
          <p:nvPr/>
        </p:nvSpPr>
        <p:spPr bwMode="auto">
          <a:xfrm>
            <a:off x="612648" y="1772816"/>
            <a:ext cx="4517583" cy="2308324"/>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form</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FF0000"/>
                </a:solidFill>
                <a:effectLst/>
                <a:latin typeface="Consolas" panose="020B0609020204030204" pitchFamily="49" charset="0"/>
                <a:cs typeface="Consolas" panose="020B0609020204030204" pitchFamily="49" charset="0"/>
              </a:rPr>
              <a:t>novalidate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Name: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="text"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required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class</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="name"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err="1">
                <a:ln>
                  <a:noFill/>
                </a:ln>
                <a:solidFill>
                  <a:srgbClr val="800000"/>
                </a:solidFill>
                <a:effectLst/>
                <a:latin typeface="Consolas" panose="020B0609020204030204" pitchFamily="49" charset="0"/>
                <a:cs typeface="Consolas" panose="020B0609020204030204" pitchFamily="49" charset="0"/>
              </a:rPr>
              <a:t>br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E-Mail: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="email"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value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="not valid email"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err="1">
                <a:ln>
                  <a:noFill/>
                </a:ln>
                <a:solidFill>
                  <a:srgbClr val="800000"/>
                </a:solidFill>
                <a:effectLst/>
                <a:latin typeface="Consolas" panose="020B0609020204030204" pitchFamily="49" charset="0"/>
                <a:cs typeface="Consolas" panose="020B0609020204030204" pitchFamily="49" charset="0"/>
              </a:rPr>
              <a:t>br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err="1">
                <a:ln>
                  <a:noFill/>
                </a:ln>
                <a:solidFill>
                  <a:srgbClr val="800000"/>
                </a:solidFill>
                <a:effectLst/>
                <a:latin typeface="Consolas" panose="020B0609020204030204" pitchFamily="49" charset="0"/>
                <a:cs typeface="Consolas" panose="020B0609020204030204" pitchFamily="49" charset="0"/>
              </a:rPr>
              <a:t>br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input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type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="submit"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FF0000"/>
                </a:solidFill>
                <a:effectLst/>
                <a:latin typeface="Consolas" panose="020B0609020204030204" pitchFamily="49" charset="0"/>
                <a:cs typeface="Consolas" panose="020B0609020204030204" pitchFamily="49" charset="0"/>
              </a:rPr>
              <a:t>value</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="Submit"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&lt;/</a:t>
            </a:r>
            <a:r>
              <a:rPr kumimoji="0" lang="en-US" altLang="en-US" sz="1200" b="0" i="0" u="none" strike="noStrike" cap="none" normalizeH="0" baseline="0" dirty="0">
                <a:ln>
                  <a:noFill/>
                </a:ln>
                <a:solidFill>
                  <a:srgbClr val="800000"/>
                </a:solidFill>
                <a:effectLst/>
                <a:latin typeface="Consolas" panose="020B0609020204030204" pitchFamily="49" charset="0"/>
                <a:cs typeface="Consolas" panose="020B0609020204030204" pitchFamily="49" charset="0"/>
              </a:rPr>
              <a:t>form</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&gt;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Rectangle 2"/>
          <p:cNvSpPr>
            <a:spLocks noChangeArrowheads="1"/>
          </p:cNvSpPr>
          <p:nvPr/>
        </p:nvSpPr>
        <p:spPr bwMode="auto">
          <a:xfrm>
            <a:off x="3275856" y="3933056"/>
            <a:ext cx="4857420" cy="2677656"/>
          </a:xfrm>
          <a:prstGeom prst="rect">
            <a:avLst/>
          </a:prstGeom>
          <a:solidFill>
            <a:schemeClr val="accent1">
              <a:lumMod val="40000"/>
              <a:lumOff val="60000"/>
            </a:schemeClr>
          </a:solidFill>
          <a:ln>
            <a:noFill/>
          </a:ln>
          <a:effectLst>
            <a:outerShdw blurRad="63500" sx="102000" sy="102000" algn="ctr"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".name"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).bind(</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"invalid"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this</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.setCustomValidity</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he-IL"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ערך</a:t>
            </a:r>
            <a:r>
              <a:rPr kumimoji="0" lang="ar-SA"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 </a:t>
            </a:r>
            <a:r>
              <a:rPr kumimoji="0" lang="he-IL"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חובה</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"form"</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).bind(</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"submit"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if</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this</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.checkValidity</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invalidInputs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input:invalid</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if</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invalidInputs.length</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alert(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invalidInputs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[0].</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validationMessage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return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false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return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true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8" name="Rounded Rectangle 7"/>
          <p:cNvSpPr/>
          <p:nvPr/>
        </p:nvSpPr>
        <p:spPr>
          <a:xfrm>
            <a:off x="533400" y="1754076"/>
            <a:ext cx="1806352" cy="28803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6707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Constraint Validation API</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66</a:t>
            </a:fld>
            <a:endParaRPr lang="en-US"/>
          </a:p>
        </p:txBody>
      </p:sp>
      <p:sp>
        <p:nvSpPr>
          <p:cNvPr id="5" name="Content Placeholder 4"/>
          <p:cNvSpPr>
            <a:spLocks noGrp="1"/>
          </p:cNvSpPr>
          <p:nvPr>
            <p:ph sz="quarter" idx="1"/>
          </p:nvPr>
        </p:nvSpPr>
        <p:spPr/>
        <p:txBody>
          <a:bodyPr>
            <a:normAutofit fontScale="92500" lnSpcReduction="10000"/>
          </a:bodyPr>
          <a:lstStyle/>
          <a:p>
            <a:r>
              <a:rPr lang="en-US" dirty="0"/>
              <a:t>Every input element has a property named </a:t>
            </a:r>
            <a:r>
              <a:rPr lang="en-US" dirty="0">
                <a:solidFill>
                  <a:srgbClr val="FF0000"/>
                </a:solidFill>
              </a:rPr>
              <a:t>validity</a:t>
            </a:r>
          </a:p>
          <a:p>
            <a:r>
              <a:rPr lang="en-US" dirty="0"/>
              <a:t>Is an object of type </a:t>
            </a:r>
            <a:r>
              <a:rPr lang="en-US" dirty="0" err="1"/>
              <a:t>ValidityState</a:t>
            </a:r>
            <a:r>
              <a:rPr lang="en-US" dirty="0"/>
              <a:t> which supports</a:t>
            </a:r>
          </a:p>
          <a:p>
            <a:pPr lvl="1"/>
            <a:r>
              <a:rPr lang="en-US" dirty="0">
                <a:solidFill>
                  <a:srgbClr val="FF0000"/>
                </a:solidFill>
              </a:rPr>
              <a:t>valid</a:t>
            </a:r>
            <a:r>
              <a:rPr lang="en-US" dirty="0"/>
              <a:t> – True when element fails validation</a:t>
            </a:r>
          </a:p>
          <a:p>
            <a:pPr lvl="1"/>
            <a:r>
              <a:rPr lang="en-US" dirty="0" err="1">
                <a:solidFill>
                  <a:srgbClr val="FF0000"/>
                </a:solidFill>
              </a:rPr>
              <a:t>valueMissing</a:t>
            </a:r>
            <a:r>
              <a:rPr lang="en-US" dirty="0">
                <a:solidFill>
                  <a:srgbClr val="FF0000"/>
                </a:solidFill>
              </a:rPr>
              <a:t> </a:t>
            </a:r>
            <a:r>
              <a:rPr lang="en-US" dirty="0"/>
              <a:t>– required validation failed</a:t>
            </a:r>
          </a:p>
          <a:p>
            <a:pPr lvl="1"/>
            <a:r>
              <a:rPr lang="en-US" dirty="0" err="1">
                <a:solidFill>
                  <a:srgbClr val="FF0000"/>
                </a:solidFill>
              </a:rPr>
              <a:t>patternMismatch</a:t>
            </a:r>
            <a:r>
              <a:rPr lang="en-US" dirty="0">
                <a:solidFill>
                  <a:srgbClr val="FF0000"/>
                </a:solidFill>
              </a:rPr>
              <a:t> </a:t>
            </a:r>
            <a:r>
              <a:rPr lang="en-US" dirty="0"/>
              <a:t>– pattern validation failed</a:t>
            </a:r>
          </a:p>
          <a:p>
            <a:pPr lvl="1"/>
            <a:r>
              <a:rPr lang="en-US" dirty="0" err="1">
                <a:solidFill>
                  <a:srgbClr val="FF0000"/>
                </a:solidFill>
              </a:rPr>
              <a:t>rangeOverflow</a:t>
            </a:r>
            <a:r>
              <a:rPr lang="en-US" dirty="0">
                <a:solidFill>
                  <a:srgbClr val="FF0000"/>
                </a:solidFill>
              </a:rPr>
              <a:t>/</a:t>
            </a:r>
            <a:r>
              <a:rPr lang="en-US" dirty="0" err="1">
                <a:solidFill>
                  <a:srgbClr val="FF0000"/>
                </a:solidFill>
              </a:rPr>
              <a:t>rangeUnderflow</a:t>
            </a:r>
            <a:r>
              <a:rPr lang="en-US" dirty="0">
                <a:solidFill>
                  <a:srgbClr val="FF0000"/>
                </a:solidFill>
              </a:rPr>
              <a:t> </a:t>
            </a:r>
            <a:r>
              <a:rPr lang="en-US" dirty="0"/>
              <a:t>– min/max failed</a:t>
            </a:r>
          </a:p>
          <a:p>
            <a:pPr lvl="1"/>
            <a:r>
              <a:rPr lang="en-US" dirty="0" err="1">
                <a:solidFill>
                  <a:srgbClr val="FF0000"/>
                </a:solidFill>
              </a:rPr>
              <a:t>stepMismatch</a:t>
            </a:r>
            <a:r>
              <a:rPr lang="en-US" dirty="0">
                <a:solidFill>
                  <a:srgbClr val="FF0000"/>
                </a:solidFill>
              </a:rPr>
              <a:t> </a:t>
            </a:r>
            <a:r>
              <a:rPr lang="en-US" dirty="0"/>
              <a:t>– Out of possible step values</a:t>
            </a:r>
          </a:p>
          <a:p>
            <a:pPr lvl="1"/>
            <a:r>
              <a:rPr lang="en-US" dirty="0" err="1">
                <a:solidFill>
                  <a:srgbClr val="FF0000"/>
                </a:solidFill>
              </a:rPr>
              <a:t>tooLong</a:t>
            </a:r>
            <a:r>
              <a:rPr lang="en-US" dirty="0">
                <a:solidFill>
                  <a:srgbClr val="FF0000"/>
                </a:solidFill>
              </a:rPr>
              <a:t> </a:t>
            </a:r>
            <a:r>
              <a:rPr lang="en-US" dirty="0"/>
              <a:t>– </a:t>
            </a:r>
            <a:r>
              <a:rPr lang="en-US" dirty="0" err="1"/>
              <a:t>maxLength</a:t>
            </a:r>
            <a:r>
              <a:rPr lang="en-US" dirty="0"/>
              <a:t> validation failed. Probably never</a:t>
            </a:r>
          </a:p>
          <a:p>
            <a:pPr lvl="1"/>
            <a:r>
              <a:rPr lang="en-US" dirty="0" err="1">
                <a:solidFill>
                  <a:srgbClr val="FF0000"/>
                </a:solidFill>
              </a:rPr>
              <a:t>typeMismatch</a:t>
            </a:r>
            <a:r>
              <a:rPr lang="en-US" dirty="0">
                <a:solidFill>
                  <a:srgbClr val="FF0000"/>
                </a:solidFill>
              </a:rPr>
              <a:t> </a:t>
            </a:r>
            <a:r>
              <a:rPr lang="en-US" dirty="0"/>
              <a:t>– type email or </a:t>
            </a:r>
            <a:r>
              <a:rPr lang="en-US" dirty="0" err="1"/>
              <a:t>url</a:t>
            </a:r>
            <a:r>
              <a:rPr lang="en-US" dirty="0"/>
              <a:t> validation failed</a:t>
            </a:r>
          </a:p>
          <a:p>
            <a:pPr lvl="1"/>
            <a:r>
              <a:rPr lang="en-US" dirty="0" err="1">
                <a:solidFill>
                  <a:srgbClr val="FF0000"/>
                </a:solidFill>
              </a:rPr>
              <a:t>customError</a:t>
            </a:r>
            <a:r>
              <a:rPr lang="en-US" dirty="0">
                <a:solidFill>
                  <a:srgbClr val="FF0000"/>
                </a:solidFill>
              </a:rPr>
              <a:t> </a:t>
            </a:r>
            <a:r>
              <a:rPr lang="en-US" dirty="0"/>
              <a:t>– </a:t>
            </a:r>
            <a:r>
              <a:rPr lang="en-US" dirty="0" err="1"/>
              <a:t>setCustomValidity</a:t>
            </a:r>
            <a:r>
              <a:rPr lang="en-US" dirty="0"/>
              <a:t> was called</a:t>
            </a:r>
          </a:p>
          <a:p>
            <a:endParaRPr lang="en-US" dirty="0"/>
          </a:p>
        </p:txBody>
      </p:sp>
    </p:spTree>
    <p:extLst>
      <p:ext uri="{BB962C8B-B14F-4D97-AF65-F5344CB8AC3E}">
        <p14:creationId xmlns:p14="http://schemas.microsoft.com/office/powerpoint/2010/main" val="55330614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en-US" dirty="0"/>
              <a:t>Summary</a:t>
            </a:r>
          </a:p>
        </p:txBody>
      </p:sp>
      <p:sp>
        <p:nvSpPr>
          <p:cNvPr id="3" name="מציין מיקום תוכן 2"/>
          <p:cNvSpPr>
            <a:spLocks noGrp="1"/>
          </p:cNvSpPr>
          <p:nvPr>
            <p:ph sz="quarter" idx="1"/>
          </p:nvPr>
        </p:nvSpPr>
        <p:spPr/>
        <p:txBody>
          <a:bodyPr>
            <a:normAutofit/>
          </a:bodyPr>
          <a:lstStyle/>
          <a:p>
            <a:r>
              <a:rPr lang="en-US" dirty="0"/>
              <a:t>FORM validation is easy</a:t>
            </a:r>
          </a:p>
          <a:p>
            <a:r>
              <a:rPr lang="en-US" dirty="0"/>
              <a:t>No need to write JavaScript</a:t>
            </a:r>
          </a:p>
          <a:p>
            <a:r>
              <a:rPr lang="en-US" dirty="0"/>
              <a:t>Just throw some attributes</a:t>
            </a:r>
          </a:p>
          <a:p>
            <a:r>
              <a:rPr lang="en-US" dirty="0"/>
              <a:t>Probably, not suited to high-end web applications</a:t>
            </a:r>
          </a:p>
          <a:p>
            <a:pPr lvl="1"/>
            <a:r>
              <a:rPr lang="en-US" dirty="0"/>
              <a:t>No cross browser compatibility</a:t>
            </a:r>
          </a:p>
          <a:p>
            <a:pPr lvl="1"/>
            <a:r>
              <a:rPr lang="en-US" dirty="0"/>
              <a:t>Limited control over styling</a:t>
            </a:r>
          </a:p>
          <a:p>
            <a:pPr lvl="1"/>
            <a:r>
              <a:rPr lang="en-US" dirty="0"/>
              <a:t>Is not a hard task to accomplish with plain old JavaScript</a:t>
            </a:r>
          </a:p>
          <a:p>
            <a:endParaRPr lang="en-US" dirty="0"/>
          </a:p>
        </p:txBody>
      </p:sp>
      <p:sp>
        <p:nvSpPr>
          <p:cNvPr id="4" name="מציין מיקום של מספר שקופית 3"/>
          <p:cNvSpPr>
            <a:spLocks noGrp="1"/>
          </p:cNvSpPr>
          <p:nvPr>
            <p:ph type="sldNum" sz="quarter" idx="12"/>
          </p:nvPr>
        </p:nvSpPr>
        <p:spPr/>
        <p:txBody>
          <a:bodyPr>
            <a:normAutofit fontScale="85000" lnSpcReduction="20000"/>
          </a:bodyPr>
          <a:lstStyle/>
          <a:p>
            <a:fld id="{87B78B44-2135-4DB2-B732-E7D5FFF77B6A}" type="slidenum">
              <a:rPr lang="en-US" smtClean="0"/>
              <a:pPr/>
              <a:t>67</a:t>
            </a:fld>
            <a:endParaRPr lang="en-US"/>
          </a:p>
        </p:txBody>
      </p:sp>
      <p:sp>
        <p:nvSpPr>
          <p:cNvPr id="5" name="מציין מיקום של כותרת תחתונה 4"/>
          <p:cNvSpPr>
            <a:spLocks noGrp="1"/>
          </p:cNvSpPr>
          <p:nvPr>
            <p:ph type="ftr" sz="quarter" idx="11"/>
          </p:nvPr>
        </p:nvSpPr>
        <p:spPr/>
        <p:txBody>
          <a:bodyPr/>
          <a:lstStyle/>
          <a:p>
            <a:r>
              <a:rPr lang="en-US"/>
              <a:t>© 2016 Ori Calvo</a:t>
            </a:r>
            <a:endParaRPr lang="en-US" dirty="0"/>
          </a:p>
        </p:txBody>
      </p:sp>
    </p:spTree>
    <p:extLst>
      <p:ext uri="{BB962C8B-B14F-4D97-AF65-F5344CB8AC3E}">
        <p14:creationId xmlns:p14="http://schemas.microsoft.com/office/powerpoint/2010/main" val="425491258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Worker</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68</a:t>
            </a:fld>
            <a:endParaRPr lang="en-US"/>
          </a:p>
        </p:txBody>
      </p:sp>
      <p:sp>
        <p:nvSpPr>
          <p:cNvPr id="5" name="Content Placeholder 4"/>
          <p:cNvSpPr>
            <a:spLocks noGrp="1"/>
          </p:cNvSpPr>
          <p:nvPr>
            <p:ph sz="quarter" idx="1"/>
          </p:nvPr>
        </p:nvSpPr>
        <p:spPr/>
        <p:txBody>
          <a:bodyPr>
            <a:normAutofit/>
          </a:bodyPr>
          <a:lstStyle/>
          <a:p>
            <a:r>
              <a:rPr lang="en-US" dirty="0"/>
              <a:t>Traditionally,</a:t>
            </a:r>
          </a:p>
          <a:p>
            <a:pPr lvl="1"/>
            <a:r>
              <a:rPr lang="en-US" dirty="0"/>
              <a:t>JavaScript is single threaded</a:t>
            </a:r>
          </a:p>
          <a:p>
            <a:pPr lvl="1"/>
            <a:r>
              <a:rPr lang="en-US" dirty="0"/>
              <a:t>Running long computation means UI is blocked</a:t>
            </a:r>
          </a:p>
          <a:p>
            <a:r>
              <a:rPr lang="en-US" dirty="0"/>
              <a:t>With HTML5 Web Worker support</a:t>
            </a:r>
          </a:p>
          <a:p>
            <a:pPr lvl="1"/>
            <a:r>
              <a:rPr lang="en-US" dirty="0"/>
              <a:t>The developer can create multiple web workers</a:t>
            </a:r>
          </a:p>
          <a:p>
            <a:pPr lvl="1"/>
            <a:r>
              <a:rPr lang="en-US" dirty="0"/>
              <a:t>Each represent a background thread</a:t>
            </a:r>
          </a:p>
          <a:p>
            <a:pPr lvl="1"/>
            <a:r>
              <a:rPr lang="en-US" dirty="0"/>
              <a:t>Long computation no longer blocks the UI</a:t>
            </a:r>
          </a:p>
          <a:p>
            <a:pPr lvl="2"/>
            <a:r>
              <a:rPr lang="en-US" dirty="0"/>
              <a:t>The developer is responsible for spawning the worker</a:t>
            </a:r>
          </a:p>
          <a:p>
            <a:pPr lvl="1"/>
            <a:r>
              <a:rPr lang="en-US" dirty="0"/>
              <a:t>What about race condition ?</a:t>
            </a:r>
          </a:p>
          <a:p>
            <a:pPr marL="365760" lvl="1" indent="0">
              <a:buNone/>
            </a:pPr>
            <a:endParaRPr lang="en-US" dirty="0"/>
          </a:p>
          <a:p>
            <a:endParaRPr lang="en-US" dirty="0"/>
          </a:p>
        </p:txBody>
      </p:sp>
    </p:spTree>
    <p:extLst>
      <p:ext uri="{BB962C8B-B14F-4D97-AF65-F5344CB8AC3E}">
        <p14:creationId xmlns:p14="http://schemas.microsoft.com/office/powerpoint/2010/main" val="17159956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 Worker</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69</a:t>
            </a:fld>
            <a:endParaRPr lang="en-US"/>
          </a:p>
        </p:txBody>
      </p:sp>
      <p:sp>
        <p:nvSpPr>
          <p:cNvPr id="5" name="Content Placeholder 4"/>
          <p:cNvSpPr>
            <a:spLocks noGrp="1"/>
          </p:cNvSpPr>
          <p:nvPr>
            <p:ph sz="quarter" idx="1"/>
          </p:nvPr>
        </p:nvSpPr>
        <p:spPr/>
        <p:txBody>
          <a:bodyPr/>
          <a:lstStyle/>
          <a:p>
            <a:r>
              <a:rPr lang="en-US" dirty="0"/>
              <a:t>Construct a new object using the </a:t>
            </a:r>
            <a:r>
              <a:rPr lang="en-US" dirty="0">
                <a:solidFill>
                  <a:srgbClr val="FF0000"/>
                </a:solidFill>
              </a:rPr>
              <a:t>Worker</a:t>
            </a:r>
            <a:r>
              <a:rPr lang="en-US" dirty="0"/>
              <a:t> constructor</a:t>
            </a:r>
          </a:p>
          <a:p>
            <a:r>
              <a:rPr lang="en-US" dirty="0"/>
              <a:t>Specify the URL of the script to be executed</a:t>
            </a:r>
          </a:p>
          <a:p>
            <a:pPr lvl="1"/>
            <a:r>
              <a:rPr lang="en-US" dirty="0"/>
              <a:t>Same origin policy applies</a:t>
            </a:r>
          </a:p>
          <a:p>
            <a:r>
              <a:rPr lang="en-US" dirty="0"/>
              <a:t>Optionally, listen to the </a:t>
            </a:r>
            <a:r>
              <a:rPr lang="en-US" dirty="0">
                <a:solidFill>
                  <a:srgbClr val="FF0000"/>
                </a:solidFill>
              </a:rPr>
              <a:t>message</a:t>
            </a:r>
            <a:r>
              <a:rPr lang="en-US" dirty="0"/>
              <a:t> event in case you want to receive messages from the worker</a:t>
            </a:r>
          </a:p>
        </p:txBody>
      </p:sp>
      <p:sp>
        <p:nvSpPr>
          <p:cNvPr id="6" name="Rectangle 1"/>
          <p:cNvSpPr>
            <a:spLocks noChangeArrowheads="1"/>
          </p:cNvSpPr>
          <p:nvPr/>
        </p:nvSpPr>
        <p:spPr bwMode="auto">
          <a:xfrm>
            <a:off x="2515515" y="4365104"/>
            <a:ext cx="4347665" cy="1015663"/>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worker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Worker(</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"/Scripts/Task.js"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worker.addEventListener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0644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HTML5 Status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a:t>
            </a:fld>
            <a:endParaRPr lang="en-US"/>
          </a:p>
        </p:txBody>
      </p:sp>
      <p:sp>
        <p:nvSpPr>
          <p:cNvPr id="5" name="Content Placeholder 4"/>
          <p:cNvSpPr>
            <a:spLocks noGrp="1"/>
          </p:cNvSpPr>
          <p:nvPr>
            <p:ph sz="quarter" idx="1"/>
          </p:nvPr>
        </p:nvSpPr>
        <p:spPr/>
        <p:txBody>
          <a:bodyPr>
            <a:normAutofit lnSpcReduction="10000"/>
          </a:bodyPr>
          <a:lstStyle/>
          <a:p>
            <a:r>
              <a:rPr lang="en-US" dirty="0"/>
              <a:t>As of September 2014 HTML5 is considered Proposed Recommendation (PR)</a:t>
            </a:r>
          </a:p>
          <a:p>
            <a:pPr lvl="1"/>
            <a:r>
              <a:rPr lang="en-US" dirty="0"/>
              <a:t>The criteria – Two 100% complete and fully interoperable implementations</a:t>
            </a:r>
          </a:p>
          <a:p>
            <a:r>
              <a:rPr lang="en-US" dirty="0"/>
              <a:t>WHATWG continues its work on HTML5 as a “living standard”</a:t>
            </a:r>
          </a:p>
          <a:p>
            <a:pPr lvl="1"/>
            <a:r>
              <a:rPr lang="en-US" dirty="0"/>
              <a:t>Never completed</a:t>
            </a:r>
          </a:p>
          <a:p>
            <a:pPr lvl="1"/>
            <a:r>
              <a:rPr lang="en-US" dirty="0"/>
              <a:t>Always updated and improved</a:t>
            </a:r>
          </a:p>
          <a:p>
            <a:pPr lvl="1"/>
            <a:r>
              <a:rPr lang="en-US" dirty="0"/>
              <a:t>New features are added but old functionality is not removed</a:t>
            </a:r>
          </a:p>
        </p:txBody>
      </p:sp>
    </p:spTree>
    <p:extLst>
      <p:ext uri="{BB962C8B-B14F-4D97-AF65-F5344CB8AC3E}">
        <p14:creationId xmlns:p14="http://schemas.microsoft.com/office/powerpoint/2010/main" val="63519431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Thread Safety</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70</a:t>
            </a:fld>
            <a:endParaRPr lang="en-US"/>
          </a:p>
        </p:txBody>
      </p:sp>
      <p:sp>
        <p:nvSpPr>
          <p:cNvPr id="5" name="Content Placeholder 4"/>
          <p:cNvSpPr>
            <a:spLocks noGrp="1"/>
          </p:cNvSpPr>
          <p:nvPr>
            <p:ph sz="quarter" idx="1"/>
          </p:nvPr>
        </p:nvSpPr>
        <p:spPr/>
        <p:txBody>
          <a:bodyPr>
            <a:normAutofit fontScale="92500" lnSpcReduction="10000"/>
          </a:bodyPr>
          <a:lstStyle/>
          <a:p>
            <a:r>
              <a:rPr lang="en-US" dirty="0"/>
              <a:t>Web worker allows for parallel execution</a:t>
            </a:r>
          </a:p>
          <a:p>
            <a:r>
              <a:rPr lang="en-US" dirty="0"/>
              <a:t>However, the worker is executed under a new global execution context</a:t>
            </a:r>
          </a:p>
          <a:p>
            <a:pPr lvl="1"/>
            <a:r>
              <a:rPr lang="en-US" dirty="0"/>
              <a:t>No sharing of global variables</a:t>
            </a:r>
          </a:p>
          <a:p>
            <a:r>
              <a:rPr lang="en-US" dirty="0"/>
              <a:t>It can communicate using special channel</a:t>
            </a:r>
          </a:p>
          <a:p>
            <a:r>
              <a:rPr lang="en-US" dirty="0"/>
              <a:t>All non thread safe components are unavailable when running under a worker</a:t>
            </a:r>
          </a:p>
          <a:p>
            <a:pPr lvl="1"/>
            <a:r>
              <a:rPr lang="en-US" dirty="0"/>
              <a:t>DOM</a:t>
            </a:r>
          </a:p>
          <a:p>
            <a:pPr lvl="1"/>
            <a:r>
              <a:rPr lang="en-US" dirty="0"/>
              <a:t>window</a:t>
            </a:r>
          </a:p>
          <a:p>
            <a:pPr lvl="1"/>
            <a:r>
              <a:rPr lang="en-US" dirty="0"/>
              <a:t>document</a:t>
            </a:r>
          </a:p>
        </p:txBody>
      </p:sp>
    </p:spTree>
    <p:extLst>
      <p:ext uri="{BB962C8B-B14F-4D97-AF65-F5344CB8AC3E}">
        <p14:creationId xmlns:p14="http://schemas.microsoft.com/office/powerpoint/2010/main" val="26723629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Passing Data</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71</a:t>
            </a:fld>
            <a:endParaRPr lang="en-US"/>
          </a:p>
        </p:txBody>
      </p:sp>
      <p:sp>
        <p:nvSpPr>
          <p:cNvPr id="5" name="Content Placeholder 4"/>
          <p:cNvSpPr>
            <a:spLocks noGrp="1"/>
          </p:cNvSpPr>
          <p:nvPr>
            <p:ph sz="quarter" idx="1"/>
          </p:nvPr>
        </p:nvSpPr>
        <p:spPr/>
        <p:txBody>
          <a:bodyPr/>
          <a:lstStyle/>
          <a:p>
            <a:r>
              <a:rPr lang="en-US" dirty="0">
                <a:sym typeface="Wingdings" panose="05000000000000000000" pitchFamily="2" charset="2"/>
              </a:rPr>
              <a:t>Use </a:t>
            </a:r>
            <a:r>
              <a:rPr lang="en-US" dirty="0" err="1">
                <a:solidFill>
                  <a:srgbClr val="FF0000"/>
                </a:solidFill>
                <a:sym typeface="Wingdings" panose="05000000000000000000" pitchFamily="2" charset="2"/>
              </a:rPr>
              <a:t>postMessage</a:t>
            </a:r>
            <a:r>
              <a:rPr lang="en-US" dirty="0">
                <a:solidFill>
                  <a:srgbClr val="FF0000"/>
                </a:solidFill>
                <a:sym typeface="Wingdings" panose="05000000000000000000" pitchFamily="2" charset="2"/>
              </a:rPr>
              <a:t> </a:t>
            </a:r>
            <a:r>
              <a:rPr lang="en-US" dirty="0">
                <a:sym typeface="Wingdings" panose="05000000000000000000" pitchFamily="2" charset="2"/>
              </a:rPr>
              <a:t>method to send the actual data</a:t>
            </a:r>
          </a:p>
          <a:p>
            <a:pPr lvl="1"/>
            <a:r>
              <a:rPr lang="en-US" dirty="0">
                <a:sym typeface="Wingdings" panose="05000000000000000000" pitchFamily="2" charset="2"/>
              </a:rPr>
              <a:t>From both ends</a:t>
            </a:r>
            <a:endParaRPr lang="en-US" dirty="0"/>
          </a:p>
          <a:p>
            <a:r>
              <a:rPr lang="en-US" dirty="0"/>
              <a:t>Messages are serialized/</a:t>
            </a:r>
            <a:r>
              <a:rPr lang="en-US" dirty="0" err="1"/>
              <a:t>deserialized</a:t>
            </a:r>
            <a:endParaRPr lang="en-US" dirty="0"/>
          </a:p>
          <a:p>
            <a:r>
              <a:rPr lang="en-US" dirty="0"/>
              <a:t>This means you get a copy of the original object</a:t>
            </a:r>
          </a:p>
          <a:p>
            <a:r>
              <a:rPr lang="en-US" dirty="0"/>
              <a:t>No sharing of the references</a:t>
            </a:r>
          </a:p>
          <a:p>
            <a:r>
              <a:rPr lang="en-US" dirty="0"/>
              <a:t>Browsers use the </a:t>
            </a:r>
            <a:r>
              <a:rPr lang="en-US" dirty="0">
                <a:solidFill>
                  <a:srgbClr val="FF0000"/>
                </a:solidFill>
              </a:rPr>
              <a:t>structured clone algorithm</a:t>
            </a:r>
          </a:p>
          <a:p>
            <a:pPr lvl="1"/>
            <a:r>
              <a:rPr lang="en-US" dirty="0"/>
              <a:t>Cyclic references are allowed </a:t>
            </a:r>
            <a:r>
              <a:rPr lang="en-US" dirty="0">
                <a:sym typeface="Wingdings" panose="05000000000000000000" pitchFamily="2" charset="2"/>
              </a:rPr>
              <a:t></a:t>
            </a:r>
          </a:p>
          <a:p>
            <a:endParaRPr lang="en-US" dirty="0"/>
          </a:p>
        </p:txBody>
      </p:sp>
    </p:spTree>
    <p:extLst>
      <p:ext uri="{BB962C8B-B14F-4D97-AF65-F5344CB8AC3E}">
        <p14:creationId xmlns:p14="http://schemas.microsoft.com/office/powerpoint/2010/main" val="334444426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Passing Data</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72</a:t>
            </a:fld>
            <a:endParaRPr lang="en-US"/>
          </a:p>
        </p:txBody>
      </p:sp>
      <p:sp>
        <p:nvSpPr>
          <p:cNvPr id="6" name="Rectangle 1"/>
          <p:cNvSpPr>
            <a:spLocks noChangeArrowheads="1"/>
          </p:cNvSpPr>
          <p:nvPr/>
        </p:nvSpPr>
        <p:spPr bwMode="auto">
          <a:xfrm>
            <a:off x="827584" y="2420888"/>
            <a:ext cx="4347665" cy="1384995"/>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worker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Worker(</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"/Scripts/Task.js"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worker.postMessage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(10);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worker.addEventListener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"Result: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e.data</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Rectangle 2"/>
          <p:cNvSpPr>
            <a:spLocks noChangeArrowheads="1"/>
          </p:cNvSpPr>
          <p:nvPr/>
        </p:nvSpPr>
        <p:spPr bwMode="auto">
          <a:xfrm>
            <a:off x="3563888" y="4653136"/>
            <a:ext cx="4177747" cy="646331"/>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self.addEventListener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self.postMessage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e.data</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9" name="Content Placeholder 4"/>
          <p:cNvSpPr>
            <a:spLocks noGrp="1"/>
          </p:cNvSpPr>
          <p:nvPr>
            <p:ph sz="quarter" idx="1"/>
          </p:nvPr>
        </p:nvSpPr>
        <p:spPr>
          <a:xfrm>
            <a:off x="827584" y="1977586"/>
            <a:ext cx="1151040" cy="461665"/>
          </a:xfrm>
        </p:spPr>
        <p:txBody>
          <a:bodyPr wrap="square">
            <a:spAutoFit/>
          </a:bodyPr>
          <a:lstStyle/>
          <a:p>
            <a:pPr marL="0" indent="0">
              <a:buNone/>
            </a:pPr>
            <a:r>
              <a:rPr lang="en-US" sz="2400" dirty="0">
                <a:solidFill>
                  <a:srgbClr val="FF0000"/>
                </a:solidFill>
              </a:rPr>
              <a:t>App.js</a:t>
            </a:r>
          </a:p>
        </p:txBody>
      </p:sp>
      <p:sp>
        <p:nvSpPr>
          <p:cNvPr id="10" name="Content Placeholder 4"/>
          <p:cNvSpPr txBox="1">
            <a:spLocks/>
          </p:cNvSpPr>
          <p:nvPr/>
        </p:nvSpPr>
        <p:spPr>
          <a:xfrm>
            <a:off x="3491880" y="4246061"/>
            <a:ext cx="1151040" cy="461665"/>
          </a:xfrm>
          <a:prstGeom prst="rect">
            <a:avLst/>
          </a:prstGeom>
        </p:spPr>
        <p:txBody>
          <a:bodyPr vert="horz" wrap="square">
            <a:spAutoFit/>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marL="0" indent="0">
              <a:buFont typeface="Wingdings"/>
              <a:buNone/>
            </a:pPr>
            <a:r>
              <a:rPr lang="en-US" sz="2400" dirty="0">
                <a:solidFill>
                  <a:srgbClr val="FF0000"/>
                </a:solidFill>
              </a:rPr>
              <a:t>Task.js</a:t>
            </a:r>
          </a:p>
        </p:txBody>
      </p:sp>
    </p:spTree>
    <p:extLst>
      <p:ext uri="{BB962C8B-B14F-4D97-AF65-F5344CB8AC3E}">
        <p14:creationId xmlns:p14="http://schemas.microsoft.com/office/powerpoint/2010/main" val="28966270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Single Thread Model</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73</a:t>
            </a:fld>
            <a:endParaRPr lang="en-US"/>
          </a:p>
        </p:txBody>
      </p:sp>
      <p:sp>
        <p:nvSpPr>
          <p:cNvPr id="5" name="Content Placeholder 4"/>
          <p:cNvSpPr>
            <a:spLocks noGrp="1"/>
          </p:cNvSpPr>
          <p:nvPr>
            <p:ph sz="quarter" idx="1"/>
          </p:nvPr>
        </p:nvSpPr>
        <p:spPr/>
        <p:txBody>
          <a:bodyPr/>
          <a:lstStyle/>
          <a:p>
            <a:r>
              <a:rPr lang="en-US" dirty="0"/>
              <a:t>A single worker represents </a:t>
            </a:r>
            <a:r>
              <a:rPr lang="en-US" u="sng" dirty="0"/>
              <a:t>a single thread</a:t>
            </a:r>
          </a:p>
          <a:p>
            <a:r>
              <a:rPr lang="en-US" dirty="0"/>
              <a:t>Like the browser “main” thread a web worker is not interruptible</a:t>
            </a:r>
          </a:p>
          <a:p>
            <a:r>
              <a:rPr lang="en-US" dirty="0"/>
              <a:t>When a worker runs some JavaScript code it cannot process incoming messages</a:t>
            </a:r>
          </a:p>
          <a:p>
            <a:r>
              <a:rPr lang="en-US" dirty="0"/>
              <a:t>Only when code finishes and returns to the browser’s message loop the next queued message is processed</a:t>
            </a:r>
          </a:p>
        </p:txBody>
      </p:sp>
    </p:spTree>
    <p:extLst>
      <p:ext uri="{BB962C8B-B14F-4D97-AF65-F5344CB8AC3E}">
        <p14:creationId xmlns:p14="http://schemas.microsoft.com/office/powerpoint/2010/main" val="233956326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Terminate a Worker</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74</a:t>
            </a:fld>
            <a:endParaRPr lang="en-US"/>
          </a:p>
        </p:txBody>
      </p:sp>
      <p:sp>
        <p:nvSpPr>
          <p:cNvPr id="5" name="Content Placeholder 4"/>
          <p:cNvSpPr>
            <a:spLocks noGrp="1"/>
          </p:cNvSpPr>
          <p:nvPr>
            <p:ph sz="quarter" idx="1"/>
          </p:nvPr>
        </p:nvSpPr>
        <p:spPr/>
        <p:txBody>
          <a:bodyPr>
            <a:normAutofit lnSpcReduction="10000"/>
          </a:bodyPr>
          <a:lstStyle/>
          <a:p>
            <a:r>
              <a:rPr lang="en-US" dirty="0"/>
              <a:t>Use </a:t>
            </a:r>
            <a:r>
              <a:rPr lang="en-US" dirty="0">
                <a:solidFill>
                  <a:srgbClr val="FF0000"/>
                </a:solidFill>
              </a:rPr>
              <a:t>terminate</a:t>
            </a:r>
            <a:r>
              <a:rPr lang="en-US" dirty="0"/>
              <a:t> method on the Worker object</a:t>
            </a:r>
          </a:p>
          <a:p>
            <a:pPr lvl="1"/>
            <a:r>
              <a:rPr lang="en-US" dirty="0"/>
              <a:t>Kills the worker immediately</a:t>
            </a:r>
          </a:p>
          <a:p>
            <a:pPr lvl="1"/>
            <a:r>
              <a:rPr lang="en-US" dirty="0"/>
              <a:t>The worker has no chance to complete current work </a:t>
            </a:r>
          </a:p>
          <a:p>
            <a:pPr lvl="1"/>
            <a:endParaRPr lang="en-US" dirty="0"/>
          </a:p>
          <a:p>
            <a:r>
              <a:rPr lang="en-US" dirty="0"/>
              <a:t>Use </a:t>
            </a:r>
            <a:r>
              <a:rPr lang="en-US" dirty="0">
                <a:solidFill>
                  <a:srgbClr val="FF0000"/>
                </a:solidFill>
              </a:rPr>
              <a:t>close</a:t>
            </a:r>
            <a:r>
              <a:rPr lang="en-US" dirty="0"/>
              <a:t> method from the Worker itself</a:t>
            </a:r>
          </a:p>
          <a:p>
            <a:pPr lvl="1"/>
            <a:r>
              <a:rPr lang="en-US" dirty="0"/>
              <a:t>Post a message from the main page</a:t>
            </a:r>
          </a:p>
          <a:p>
            <a:pPr lvl="1"/>
            <a:r>
              <a:rPr lang="en-US" dirty="0"/>
              <a:t>Close the worker</a:t>
            </a:r>
          </a:p>
          <a:p>
            <a:pPr lvl="1"/>
            <a:endParaRPr lang="en-US" dirty="0"/>
          </a:p>
          <a:p>
            <a:pPr lvl="1"/>
            <a:r>
              <a:rPr lang="en-US" dirty="0"/>
              <a:t>close method returns and only later Worker will be closed</a:t>
            </a:r>
          </a:p>
          <a:p>
            <a:pPr marL="365760" lvl="1" indent="0">
              <a:buNone/>
            </a:pPr>
            <a:endParaRPr lang="en-US" dirty="0"/>
          </a:p>
          <a:p>
            <a:pPr lvl="1"/>
            <a:endParaRPr lang="en-US" dirty="0"/>
          </a:p>
        </p:txBody>
      </p:sp>
      <p:sp>
        <p:nvSpPr>
          <p:cNvPr id="6" name="Rectangle 1"/>
          <p:cNvSpPr>
            <a:spLocks noChangeArrowheads="1"/>
          </p:cNvSpPr>
          <p:nvPr/>
        </p:nvSpPr>
        <p:spPr bwMode="auto">
          <a:xfrm>
            <a:off x="1691680" y="3007985"/>
            <a:ext cx="1883849"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Consolas" panose="020B0609020204030204" pitchFamily="49" charset="0"/>
                <a:cs typeface="Consolas" panose="020B0609020204030204" pitchFamily="49" charset="0"/>
              </a:rPr>
              <a:t>worker.terminate(); </a:t>
            </a:r>
            <a:endParaRPr kumimoji="0" lang="en-US" altLang="en-US" sz="1200" b="0" i="0" u="none" strike="noStrike" cap="none" normalizeH="0" baseline="0">
              <a:ln>
                <a:noFill/>
              </a:ln>
              <a:solidFill>
                <a:schemeClr val="tx1"/>
              </a:solidFill>
              <a:effectLst/>
              <a:latin typeface="Arial" panose="020B0604020202020204" pitchFamily="34" charset="0"/>
            </a:endParaRPr>
          </a:p>
        </p:txBody>
      </p:sp>
      <p:sp>
        <p:nvSpPr>
          <p:cNvPr id="7" name="Rectangle 1"/>
          <p:cNvSpPr>
            <a:spLocks noChangeArrowheads="1"/>
          </p:cNvSpPr>
          <p:nvPr/>
        </p:nvSpPr>
        <p:spPr bwMode="auto">
          <a:xfrm>
            <a:off x="1691680" y="4797152"/>
            <a:ext cx="1374094" cy="276999"/>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self.close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1276356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Unhandled Exception</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75</a:t>
            </a:fld>
            <a:endParaRPr lang="en-US"/>
          </a:p>
        </p:txBody>
      </p:sp>
      <p:sp>
        <p:nvSpPr>
          <p:cNvPr id="5" name="Content Placeholder 4"/>
          <p:cNvSpPr>
            <a:spLocks noGrp="1"/>
          </p:cNvSpPr>
          <p:nvPr>
            <p:ph sz="quarter" idx="1"/>
          </p:nvPr>
        </p:nvSpPr>
        <p:spPr/>
        <p:txBody>
          <a:bodyPr/>
          <a:lstStyle/>
          <a:p>
            <a:r>
              <a:rPr lang="en-US" dirty="0"/>
              <a:t>Unhandled exceptions may be tracked using the </a:t>
            </a:r>
            <a:r>
              <a:rPr lang="en-US" dirty="0">
                <a:solidFill>
                  <a:srgbClr val="FF0000"/>
                </a:solidFill>
              </a:rPr>
              <a:t>error</a:t>
            </a:r>
            <a:r>
              <a:rPr lang="en-US" dirty="0"/>
              <a:t> event type</a:t>
            </a:r>
          </a:p>
          <a:p>
            <a:r>
              <a:rPr lang="en-US" dirty="0"/>
              <a:t>The event can be monitored from both the worker and its creator</a:t>
            </a:r>
          </a:p>
          <a:p>
            <a:r>
              <a:rPr lang="en-US" dirty="0"/>
              <a:t>Unhandled exception does not kill the worker</a:t>
            </a:r>
          </a:p>
        </p:txBody>
      </p:sp>
      <p:sp>
        <p:nvSpPr>
          <p:cNvPr id="6" name="Rectangle 1"/>
          <p:cNvSpPr>
            <a:spLocks noChangeArrowheads="1"/>
          </p:cNvSpPr>
          <p:nvPr/>
        </p:nvSpPr>
        <p:spPr bwMode="auto">
          <a:xfrm>
            <a:off x="641505" y="4293096"/>
            <a:ext cx="4007828" cy="646331"/>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self.addEventListener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Rectangle 2"/>
          <p:cNvSpPr>
            <a:spLocks noChangeArrowheads="1"/>
          </p:cNvSpPr>
          <p:nvPr/>
        </p:nvSpPr>
        <p:spPr bwMode="auto">
          <a:xfrm>
            <a:off x="4139952" y="5198075"/>
            <a:ext cx="4177747" cy="1015663"/>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worker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Worker(</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"/Scripts/Task.js"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worker.addEventListener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"error"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6577819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 Scripts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76</a:t>
            </a:fld>
            <a:endParaRPr lang="en-US"/>
          </a:p>
        </p:txBody>
      </p:sp>
      <p:sp>
        <p:nvSpPr>
          <p:cNvPr id="5" name="Content Placeholder 4"/>
          <p:cNvSpPr>
            <a:spLocks noGrp="1"/>
          </p:cNvSpPr>
          <p:nvPr>
            <p:ph sz="quarter" idx="1"/>
          </p:nvPr>
        </p:nvSpPr>
        <p:spPr/>
        <p:txBody>
          <a:bodyPr/>
          <a:lstStyle/>
          <a:p>
            <a:r>
              <a:rPr lang="en-US" dirty="0"/>
              <a:t>All non DOM related API is accessible under web worker: Date, Math, JSON and others</a:t>
            </a:r>
          </a:p>
          <a:p>
            <a:r>
              <a:rPr lang="en-US" dirty="0"/>
              <a:t>But what about your own custom code?</a:t>
            </a:r>
          </a:p>
          <a:p>
            <a:pPr lvl="1"/>
            <a:r>
              <a:rPr lang="en-US" dirty="0"/>
              <a:t>Use </a:t>
            </a:r>
            <a:r>
              <a:rPr lang="en-US" dirty="0" err="1">
                <a:solidFill>
                  <a:srgbClr val="FF0000"/>
                </a:solidFill>
              </a:rPr>
              <a:t>importScripts</a:t>
            </a:r>
            <a:endParaRPr lang="en-US" dirty="0">
              <a:solidFill>
                <a:srgbClr val="FF0000"/>
              </a:solidFill>
            </a:endParaRPr>
          </a:p>
          <a:p>
            <a:r>
              <a:rPr lang="en-US" dirty="0"/>
              <a:t>Is executed synchronously and returns only after all scripts were executed</a:t>
            </a:r>
          </a:p>
          <a:p>
            <a:r>
              <a:rPr lang="en-US" dirty="0" err="1"/>
              <a:t>Url</a:t>
            </a:r>
            <a:r>
              <a:rPr lang="en-US" dirty="0"/>
              <a:t> is relative to worker’s script</a:t>
            </a:r>
          </a:p>
        </p:txBody>
      </p:sp>
      <p:sp>
        <p:nvSpPr>
          <p:cNvPr id="6" name="Rectangle 1"/>
          <p:cNvSpPr>
            <a:spLocks noChangeArrowheads="1"/>
          </p:cNvSpPr>
          <p:nvPr/>
        </p:nvSpPr>
        <p:spPr bwMode="auto">
          <a:xfrm>
            <a:off x="1835842" y="5442678"/>
            <a:ext cx="5707012" cy="646331"/>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importScripts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"Logger.js"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Logger.message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"Web worker is running and using Logger module"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5913989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Maximum # of Web Workers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77</a:t>
            </a:fld>
            <a:endParaRPr lang="en-US"/>
          </a:p>
        </p:txBody>
      </p:sp>
      <p:sp>
        <p:nvSpPr>
          <p:cNvPr id="5" name="Content Placeholder 4"/>
          <p:cNvSpPr>
            <a:spLocks noGrp="1"/>
          </p:cNvSpPr>
          <p:nvPr>
            <p:ph sz="quarter" idx="1"/>
          </p:nvPr>
        </p:nvSpPr>
        <p:spPr/>
        <p:txBody>
          <a:bodyPr/>
          <a:lstStyle/>
          <a:p>
            <a:r>
              <a:rPr lang="en-US" dirty="0"/>
              <a:t>Specification does not mention a limit</a:t>
            </a:r>
          </a:p>
          <a:p>
            <a:pPr lvl="1"/>
            <a:r>
              <a:rPr lang="en-US" dirty="0"/>
              <a:t>Firefox has </a:t>
            </a:r>
            <a:r>
              <a:rPr lang="en-US" dirty="0" err="1">
                <a:solidFill>
                  <a:srgbClr val="FF0000"/>
                </a:solidFill>
              </a:rPr>
              <a:t>dom.workers.maxPerDomain</a:t>
            </a:r>
            <a:r>
              <a:rPr lang="en-US" dirty="0">
                <a:solidFill>
                  <a:srgbClr val="FF0000"/>
                </a:solidFill>
              </a:rPr>
              <a:t> </a:t>
            </a:r>
            <a:r>
              <a:rPr lang="en-US" dirty="0"/>
              <a:t>setting which is 20 by default</a:t>
            </a:r>
          </a:p>
          <a:p>
            <a:pPr lvl="1"/>
            <a:r>
              <a:rPr lang="en-US" dirty="0"/>
              <a:t>Chrome crashes when trying to spawn 1000 web workers</a:t>
            </a:r>
          </a:p>
          <a:p>
            <a:pPr lvl="1"/>
            <a:r>
              <a:rPr lang="en-US" dirty="0"/>
              <a:t>IE has a limit of 25</a:t>
            </a:r>
          </a:p>
          <a:p>
            <a:r>
              <a:rPr lang="en-US" dirty="0"/>
              <a:t>Usually, no error is reported when reaching the limit but rather the worker is queued until a previous worker is closed</a:t>
            </a:r>
          </a:p>
        </p:txBody>
      </p:sp>
    </p:spTree>
    <p:extLst>
      <p:ext uri="{BB962C8B-B14F-4D97-AF65-F5344CB8AC3E}">
        <p14:creationId xmlns:p14="http://schemas.microsoft.com/office/powerpoint/2010/main" val="307738313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en-US" dirty="0"/>
              <a:t>Summary</a:t>
            </a:r>
          </a:p>
        </p:txBody>
      </p:sp>
      <p:sp>
        <p:nvSpPr>
          <p:cNvPr id="3" name="מציין מיקום תוכן 2"/>
          <p:cNvSpPr>
            <a:spLocks noGrp="1"/>
          </p:cNvSpPr>
          <p:nvPr>
            <p:ph sz="quarter" idx="1"/>
          </p:nvPr>
        </p:nvSpPr>
        <p:spPr/>
        <p:txBody>
          <a:bodyPr>
            <a:normAutofit/>
          </a:bodyPr>
          <a:lstStyle/>
          <a:p>
            <a:r>
              <a:rPr lang="en-US" dirty="0"/>
              <a:t>At last we have threads</a:t>
            </a:r>
          </a:p>
          <a:p>
            <a:r>
              <a:rPr lang="en-US" dirty="0"/>
              <a:t>Long computation may be refactored into a background web worker</a:t>
            </a:r>
          </a:p>
          <a:p>
            <a:r>
              <a:rPr lang="en-US" dirty="0"/>
              <a:t>UI may become more responsive</a:t>
            </a:r>
          </a:p>
          <a:p>
            <a:r>
              <a:rPr lang="en-US" dirty="0"/>
              <a:t>However, NO DOM manipulation is allowed</a:t>
            </a:r>
          </a:p>
          <a:p>
            <a:pPr lvl="1"/>
            <a:r>
              <a:rPr lang="en-US" dirty="0"/>
              <a:t>Which means long DOM related computation still </a:t>
            </a:r>
            <a:r>
              <a:rPr lang="en-US"/>
              <a:t>blocks the UI</a:t>
            </a:r>
            <a:endParaRPr lang="en-US" dirty="0"/>
          </a:p>
        </p:txBody>
      </p:sp>
      <p:sp>
        <p:nvSpPr>
          <p:cNvPr id="4" name="מציין מיקום של מספר שקופית 3"/>
          <p:cNvSpPr>
            <a:spLocks noGrp="1"/>
          </p:cNvSpPr>
          <p:nvPr>
            <p:ph type="sldNum" sz="quarter" idx="12"/>
          </p:nvPr>
        </p:nvSpPr>
        <p:spPr/>
        <p:txBody>
          <a:bodyPr>
            <a:normAutofit fontScale="85000" lnSpcReduction="20000"/>
          </a:bodyPr>
          <a:lstStyle/>
          <a:p>
            <a:fld id="{87B78B44-2135-4DB2-B732-E7D5FFF77B6A}" type="slidenum">
              <a:rPr lang="en-US" smtClean="0"/>
              <a:pPr/>
              <a:t>78</a:t>
            </a:fld>
            <a:endParaRPr lang="en-US"/>
          </a:p>
        </p:txBody>
      </p:sp>
      <p:sp>
        <p:nvSpPr>
          <p:cNvPr id="5" name="מציין מיקום של כותרת תחתונה 4"/>
          <p:cNvSpPr>
            <a:spLocks noGrp="1"/>
          </p:cNvSpPr>
          <p:nvPr>
            <p:ph type="ftr" sz="quarter" idx="11"/>
          </p:nvPr>
        </p:nvSpPr>
        <p:spPr/>
        <p:txBody>
          <a:bodyPr/>
          <a:lstStyle/>
          <a:p>
            <a:r>
              <a:rPr lang="en-US"/>
              <a:t>© 2016 Ori Calvo</a:t>
            </a:r>
            <a:endParaRPr lang="en-US" dirty="0"/>
          </a:p>
        </p:txBody>
      </p:sp>
    </p:spTree>
    <p:extLst>
      <p:ext uri="{BB962C8B-B14F-4D97-AF65-F5344CB8AC3E}">
        <p14:creationId xmlns:p14="http://schemas.microsoft.com/office/powerpoint/2010/main" val="136783069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Socket Protocol</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79</a:t>
            </a:fld>
            <a:endParaRPr lang="en-US"/>
          </a:p>
        </p:txBody>
      </p:sp>
      <p:sp>
        <p:nvSpPr>
          <p:cNvPr id="5" name="Content Placeholder 4"/>
          <p:cNvSpPr>
            <a:spLocks noGrp="1"/>
          </p:cNvSpPr>
          <p:nvPr>
            <p:ph sz="quarter" idx="1"/>
          </p:nvPr>
        </p:nvSpPr>
        <p:spPr/>
        <p:txBody>
          <a:bodyPr>
            <a:normAutofit lnSpcReduction="10000"/>
          </a:bodyPr>
          <a:lstStyle/>
          <a:p>
            <a:r>
              <a:rPr lang="en-US" dirty="0"/>
              <a:t>Enables two-way communication between browser and server</a:t>
            </a:r>
          </a:p>
          <a:p>
            <a:r>
              <a:rPr lang="en-US" dirty="0"/>
              <a:t>Does not rely on opening multiple HTTP connections</a:t>
            </a:r>
          </a:p>
          <a:p>
            <a:r>
              <a:rPr lang="en-US" dirty="0"/>
              <a:t>Replacement for older techniques like long polling and forever frame</a:t>
            </a:r>
          </a:p>
          <a:p>
            <a:r>
              <a:rPr lang="en-US" dirty="0"/>
              <a:t>A simple abstract over TCP socket</a:t>
            </a:r>
          </a:p>
          <a:p>
            <a:r>
              <a:rPr lang="en-US" dirty="0"/>
              <a:t>A totally new application protocol</a:t>
            </a:r>
          </a:p>
          <a:p>
            <a:pPr lvl="1"/>
            <a:r>
              <a:rPr lang="en-US" dirty="0"/>
              <a:t>No HTTP headers</a:t>
            </a:r>
          </a:p>
          <a:p>
            <a:r>
              <a:rPr lang="en-US" dirty="0"/>
              <a:t>Managed by IETF</a:t>
            </a:r>
          </a:p>
          <a:p>
            <a:pPr lvl="1"/>
            <a:endParaRPr lang="en-US" dirty="0"/>
          </a:p>
          <a:p>
            <a:endParaRPr lang="en-US" dirty="0"/>
          </a:p>
          <a:p>
            <a:pPr marL="365760" lvl="1" indent="0">
              <a:buNone/>
            </a:pPr>
            <a:endParaRPr lang="en-US" dirty="0"/>
          </a:p>
          <a:p>
            <a:endParaRPr lang="en-US" dirty="0"/>
          </a:p>
        </p:txBody>
      </p:sp>
    </p:spTree>
    <p:extLst>
      <p:ext uri="{BB962C8B-B14F-4D97-AF65-F5344CB8AC3E}">
        <p14:creationId xmlns:p14="http://schemas.microsoft.com/office/powerpoint/2010/main" val="4012035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new?</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8</a:t>
            </a:fld>
            <a:endParaRPr lang="en-US"/>
          </a:p>
        </p:txBody>
      </p:sp>
      <p:sp>
        <p:nvSpPr>
          <p:cNvPr id="5" name="Content Placeholder 4"/>
          <p:cNvSpPr>
            <a:spLocks noGrp="1"/>
          </p:cNvSpPr>
          <p:nvPr>
            <p:ph sz="quarter" idx="1"/>
          </p:nvPr>
        </p:nvSpPr>
        <p:spPr/>
        <p:txBody>
          <a:bodyPr>
            <a:normAutofit fontScale="92500" lnSpcReduction="10000"/>
          </a:bodyPr>
          <a:lstStyle/>
          <a:p>
            <a:r>
              <a:rPr lang="en-US" dirty="0"/>
              <a:t>Depends on who you ask </a:t>
            </a:r>
            <a:r>
              <a:rPr lang="en-US" dirty="0">
                <a:sym typeface="Wingdings" panose="05000000000000000000" pitchFamily="2" charset="2"/>
              </a:rPr>
              <a:t></a:t>
            </a:r>
          </a:p>
          <a:p>
            <a:r>
              <a:rPr lang="en-US" dirty="0">
                <a:sym typeface="Wingdings" panose="05000000000000000000" pitchFamily="2" charset="2"/>
              </a:rPr>
              <a:t>The W3C specification is stable</a:t>
            </a:r>
          </a:p>
          <a:p>
            <a:r>
              <a:rPr lang="en-US" dirty="0">
                <a:sym typeface="Wingdings" panose="05000000000000000000" pitchFamily="2" charset="2"/>
              </a:rPr>
              <a:t>But we as developers are interested in capabilities not specifications</a:t>
            </a:r>
          </a:p>
          <a:p>
            <a:r>
              <a:rPr lang="en-US" dirty="0">
                <a:sym typeface="Wingdings" panose="05000000000000000000" pitchFamily="2" charset="2"/>
              </a:rPr>
              <a:t>A standard is useful only if implemented widely</a:t>
            </a:r>
          </a:p>
          <a:p>
            <a:r>
              <a:rPr lang="en-US" dirty="0">
                <a:sym typeface="Wingdings" panose="05000000000000000000" pitchFamily="2" charset="2"/>
              </a:rPr>
              <a:t>Support for a feature may vary between browsers vendors</a:t>
            </a:r>
          </a:p>
          <a:p>
            <a:r>
              <a:rPr lang="en-US" dirty="0">
                <a:sym typeface="Wingdings" panose="05000000000000000000" pitchFamily="2" charset="2"/>
              </a:rPr>
              <a:t>You should always check for current feature support before using it</a:t>
            </a:r>
          </a:p>
          <a:p>
            <a:pPr lvl="1"/>
            <a:r>
              <a:rPr lang="en-US" dirty="0">
                <a:hlinkClick r:id="rId2"/>
              </a:rPr>
              <a:t>http://caniuse.com/</a:t>
            </a:r>
            <a:endParaRPr lang="en-US" dirty="0"/>
          </a:p>
        </p:txBody>
      </p:sp>
    </p:spTree>
    <p:extLst>
      <p:ext uri="{BB962C8B-B14F-4D97-AF65-F5344CB8AC3E}">
        <p14:creationId xmlns:p14="http://schemas.microsoft.com/office/powerpoint/2010/main" val="337135039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Socket API</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80</a:t>
            </a:fld>
            <a:endParaRPr lang="en-US"/>
          </a:p>
        </p:txBody>
      </p:sp>
      <p:sp>
        <p:nvSpPr>
          <p:cNvPr id="5" name="Content Placeholder 4"/>
          <p:cNvSpPr>
            <a:spLocks noGrp="1"/>
          </p:cNvSpPr>
          <p:nvPr>
            <p:ph sz="quarter" idx="1"/>
          </p:nvPr>
        </p:nvSpPr>
        <p:spPr/>
        <p:txBody>
          <a:bodyPr/>
          <a:lstStyle/>
          <a:p>
            <a:r>
              <a:rPr lang="en-US" dirty="0"/>
              <a:t>A JavaScript API </a:t>
            </a:r>
          </a:p>
          <a:p>
            <a:r>
              <a:rPr lang="en-US" dirty="0"/>
              <a:t>Is used by the browser to initiate a Web Socket communication with the server</a:t>
            </a:r>
          </a:p>
          <a:p>
            <a:r>
              <a:rPr lang="en-US" dirty="0"/>
              <a:t>Is all around the </a:t>
            </a:r>
            <a:r>
              <a:rPr lang="en-US" dirty="0" err="1">
                <a:solidFill>
                  <a:srgbClr val="FF0000"/>
                </a:solidFill>
              </a:rPr>
              <a:t>WebSocket</a:t>
            </a:r>
            <a:r>
              <a:rPr lang="en-US" dirty="0">
                <a:solidFill>
                  <a:srgbClr val="FF0000"/>
                </a:solidFill>
              </a:rPr>
              <a:t> </a:t>
            </a:r>
            <a:r>
              <a:rPr lang="en-US" dirty="0"/>
              <a:t>class</a:t>
            </a:r>
          </a:p>
          <a:p>
            <a:pPr lvl="1"/>
            <a:r>
              <a:rPr lang="en-US" dirty="0"/>
              <a:t>send</a:t>
            </a:r>
          </a:p>
          <a:p>
            <a:pPr lvl="1"/>
            <a:r>
              <a:rPr lang="en-US" dirty="0"/>
              <a:t>close</a:t>
            </a:r>
          </a:p>
          <a:p>
            <a:pPr lvl="1"/>
            <a:r>
              <a:rPr lang="en-US" dirty="0" err="1"/>
              <a:t>readyState</a:t>
            </a:r>
            <a:endParaRPr lang="en-US" dirty="0"/>
          </a:p>
          <a:p>
            <a:pPr lvl="1"/>
            <a:r>
              <a:rPr lang="en-US" dirty="0" err="1"/>
              <a:t>onopen</a:t>
            </a:r>
            <a:r>
              <a:rPr lang="en-US" dirty="0"/>
              <a:t>, </a:t>
            </a:r>
            <a:r>
              <a:rPr lang="en-US" dirty="0" err="1"/>
              <a:t>onmessage</a:t>
            </a:r>
            <a:r>
              <a:rPr lang="en-US" dirty="0"/>
              <a:t>, </a:t>
            </a:r>
            <a:r>
              <a:rPr lang="en-US" dirty="0" err="1"/>
              <a:t>onclose</a:t>
            </a:r>
            <a:r>
              <a:rPr lang="en-US" dirty="0"/>
              <a:t>, </a:t>
            </a:r>
            <a:r>
              <a:rPr lang="en-US" dirty="0" err="1"/>
              <a:t>onerror</a:t>
            </a:r>
            <a:endParaRPr lang="en-US" dirty="0"/>
          </a:p>
          <a:p>
            <a:r>
              <a:rPr lang="en-US" dirty="0"/>
              <a:t>Managed by W3C</a:t>
            </a:r>
          </a:p>
        </p:txBody>
      </p:sp>
    </p:spTree>
    <p:extLst>
      <p:ext uri="{BB962C8B-B14F-4D97-AF65-F5344CB8AC3E}">
        <p14:creationId xmlns:p14="http://schemas.microsoft.com/office/powerpoint/2010/main" val="179762704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Started</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81</a:t>
            </a:fld>
            <a:endParaRPr lang="en-US"/>
          </a:p>
        </p:txBody>
      </p:sp>
      <p:sp>
        <p:nvSpPr>
          <p:cNvPr id="5" name="Content Placeholder 4"/>
          <p:cNvSpPr>
            <a:spLocks noGrp="1"/>
          </p:cNvSpPr>
          <p:nvPr>
            <p:ph sz="quarter" idx="1"/>
          </p:nvPr>
        </p:nvSpPr>
        <p:spPr/>
        <p:txBody>
          <a:bodyPr/>
          <a:lstStyle/>
          <a:p>
            <a:r>
              <a:rPr lang="en-US" dirty="0"/>
              <a:t>Create a new </a:t>
            </a:r>
            <a:r>
              <a:rPr lang="en-US" dirty="0" err="1">
                <a:solidFill>
                  <a:srgbClr val="FF0000"/>
                </a:solidFill>
              </a:rPr>
              <a:t>WebSocket</a:t>
            </a:r>
            <a:r>
              <a:rPr lang="en-US" dirty="0">
                <a:solidFill>
                  <a:srgbClr val="FF0000"/>
                </a:solidFill>
              </a:rPr>
              <a:t> </a:t>
            </a:r>
            <a:r>
              <a:rPr lang="en-US" dirty="0"/>
              <a:t>object</a:t>
            </a:r>
          </a:p>
          <a:p>
            <a:r>
              <a:rPr lang="en-US" dirty="0"/>
              <a:t>Specify URL and sub protocols (Optional)</a:t>
            </a:r>
          </a:p>
          <a:p>
            <a:pPr lvl="1"/>
            <a:r>
              <a:rPr lang="en-US" dirty="0"/>
              <a:t>Must use </a:t>
            </a:r>
            <a:r>
              <a:rPr lang="en-US" dirty="0" err="1"/>
              <a:t>ws</a:t>
            </a:r>
            <a:r>
              <a:rPr lang="en-US" dirty="0"/>
              <a:t> or </a:t>
            </a:r>
            <a:r>
              <a:rPr lang="en-US" dirty="0" err="1"/>
              <a:t>wss</a:t>
            </a:r>
            <a:r>
              <a:rPr lang="en-US" dirty="0"/>
              <a:t> protocols</a:t>
            </a:r>
          </a:p>
          <a:p>
            <a:r>
              <a:rPr lang="en-US" dirty="0"/>
              <a:t>Monitor </a:t>
            </a:r>
            <a:r>
              <a:rPr lang="en-US" dirty="0">
                <a:solidFill>
                  <a:srgbClr val="FF0000"/>
                </a:solidFill>
              </a:rPr>
              <a:t>open</a:t>
            </a:r>
            <a:r>
              <a:rPr lang="en-US" dirty="0"/>
              <a:t> and </a:t>
            </a:r>
            <a:r>
              <a:rPr lang="en-US" dirty="0">
                <a:solidFill>
                  <a:srgbClr val="FF0000"/>
                </a:solidFill>
              </a:rPr>
              <a:t>error</a:t>
            </a:r>
            <a:r>
              <a:rPr lang="en-US" dirty="0"/>
              <a:t> events</a:t>
            </a:r>
          </a:p>
        </p:txBody>
      </p:sp>
      <p:sp>
        <p:nvSpPr>
          <p:cNvPr id="6" name="Rectangle 1"/>
          <p:cNvSpPr>
            <a:spLocks noChangeArrowheads="1"/>
          </p:cNvSpPr>
          <p:nvPr/>
        </p:nvSpPr>
        <p:spPr bwMode="auto">
          <a:xfrm>
            <a:off x="1516043" y="3848100"/>
            <a:ext cx="6346609" cy="2462213"/>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4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4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4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WebSocket</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4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4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ws</a:t>
            </a:r>
            <a:r>
              <a:rPr kumimoji="0" lang="en-US" altLang="en-US" sz="14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://localhost:5481/socket/connect"</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ws.onerror</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4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4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"ERROR"</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4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ws.onopen</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4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4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"OEPN"</a:t>
            </a: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5140930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Handshake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82</a:t>
            </a:fld>
            <a:endParaRPr lang="en-US"/>
          </a:p>
        </p:txBody>
      </p:sp>
      <p:sp>
        <p:nvSpPr>
          <p:cNvPr id="5" name="Content Placeholder 4"/>
          <p:cNvSpPr>
            <a:spLocks noGrp="1"/>
          </p:cNvSpPr>
          <p:nvPr>
            <p:ph sz="quarter" idx="1"/>
          </p:nvPr>
        </p:nvSpPr>
        <p:spPr/>
        <p:txBody>
          <a:bodyPr/>
          <a:lstStyle/>
          <a:p>
            <a:r>
              <a:rPr lang="en-US" dirty="0"/>
              <a:t>Upon a </a:t>
            </a:r>
            <a:r>
              <a:rPr lang="en-US" dirty="0" err="1"/>
              <a:t>WebSocket</a:t>
            </a:r>
            <a:r>
              <a:rPr lang="en-US" dirty="0"/>
              <a:t> object creation the browser sends an </a:t>
            </a:r>
            <a:r>
              <a:rPr lang="en-US" dirty="0">
                <a:solidFill>
                  <a:srgbClr val="FF0000"/>
                </a:solidFill>
              </a:rPr>
              <a:t>Upgrade</a:t>
            </a:r>
            <a:r>
              <a:rPr lang="en-US" dirty="0"/>
              <a:t> request to the server</a:t>
            </a:r>
          </a:p>
          <a:p>
            <a:endParaRPr lang="en-US" dirty="0"/>
          </a:p>
          <a:p>
            <a:endParaRPr lang="en-US" dirty="0"/>
          </a:p>
          <a:p>
            <a:endParaRPr lang="en-US" dirty="0"/>
          </a:p>
          <a:p>
            <a:endParaRPr lang="en-US" dirty="0"/>
          </a:p>
          <a:p>
            <a:endParaRPr lang="en-US" dirty="0"/>
          </a:p>
          <a:p>
            <a:r>
              <a:rPr lang="en-US" dirty="0"/>
              <a:t>Server must respond with appropriate headers</a:t>
            </a:r>
          </a:p>
        </p:txBody>
      </p:sp>
      <p:sp>
        <p:nvSpPr>
          <p:cNvPr id="6" name="Rectangle 5"/>
          <p:cNvSpPr/>
          <p:nvPr/>
        </p:nvSpPr>
        <p:spPr>
          <a:xfrm>
            <a:off x="648266" y="2832437"/>
            <a:ext cx="8117782" cy="2031325"/>
          </a:xfrm>
          <a:prstGeom prst="rect">
            <a:avLst/>
          </a:prstGeom>
          <a:solidFill>
            <a:schemeClr val="accent1">
              <a:lumMod val="40000"/>
              <a:lumOff val="60000"/>
            </a:schemeClr>
          </a:solidFill>
          <a:effectLst>
            <a:outerShdw blurRad="50800" dist="38100" dir="2700000" algn="tl" rotWithShape="0">
              <a:prstClr val="black">
                <a:alpha val="40000"/>
              </a:prstClr>
            </a:outerShdw>
          </a:effectLst>
        </p:spPr>
        <p:txBody>
          <a:bodyPr wrap="square">
            <a:spAutoFit/>
          </a:bodyPr>
          <a:lstStyle/>
          <a:p>
            <a:r>
              <a:rPr lang="en-US" dirty="0">
                <a:latin typeface="Lucida Console" panose="020B0609040504020204" pitchFamily="49" charset="0"/>
              </a:rPr>
              <a:t>GET http://localhost:5481/socket/connect HTTP/1.1</a:t>
            </a:r>
          </a:p>
          <a:p>
            <a:r>
              <a:rPr lang="en-US" dirty="0">
                <a:solidFill>
                  <a:srgbClr val="FF0000"/>
                </a:solidFill>
                <a:latin typeface="Lucida Console" panose="020B0609040504020204" pitchFamily="49" charset="0"/>
              </a:rPr>
              <a:t>Upgrade</a:t>
            </a:r>
            <a:r>
              <a:rPr lang="en-US" dirty="0">
                <a:latin typeface="Lucida Console" panose="020B0609040504020204" pitchFamily="49" charset="0"/>
              </a:rPr>
              <a:t>: </a:t>
            </a:r>
            <a:r>
              <a:rPr lang="en-US" dirty="0" err="1">
                <a:solidFill>
                  <a:srgbClr val="FF0000"/>
                </a:solidFill>
                <a:latin typeface="Lucida Console" panose="020B0609040504020204" pitchFamily="49" charset="0"/>
              </a:rPr>
              <a:t>websocket</a:t>
            </a:r>
            <a:endParaRPr lang="en-US" dirty="0">
              <a:solidFill>
                <a:srgbClr val="FF0000"/>
              </a:solidFill>
              <a:latin typeface="Lucida Console" panose="020B0609040504020204" pitchFamily="49" charset="0"/>
            </a:endParaRPr>
          </a:p>
          <a:p>
            <a:r>
              <a:rPr lang="en-US" dirty="0">
                <a:latin typeface="Lucida Console" panose="020B0609040504020204" pitchFamily="49" charset="0"/>
              </a:rPr>
              <a:t>Connection: Upgrade</a:t>
            </a:r>
          </a:p>
          <a:p>
            <a:r>
              <a:rPr lang="en-US" dirty="0">
                <a:latin typeface="Lucida Console" panose="020B0609040504020204" pitchFamily="49" charset="0"/>
              </a:rPr>
              <a:t>Host: localhost:5481</a:t>
            </a:r>
          </a:p>
          <a:p>
            <a:r>
              <a:rPr lang="en-US" dirty="0">
                <a:latin typeface="Lucida Console" panose="020B0609040504020204" pitchFamily="49" charset="0"/>
              </a:rPr>
              <a:t>Origin: http://localhost:5481</a:t>
            </a:r>
          </a:p>
          <a:p>
            <a:r>
              <a:rPr lang="en-US" dirty="0">
                <a:solidFill>
                  <a:srgbClr val="FF0000"/>
                </a:solidFill>
                <a:latin typeface="Lucida Console" panose="020B0609040504020204" pitchFamily="49" charset="0"/>
              </a:rPr>
              <a:t>Sec-</a:t>
            </a:r>
            <a:r>
              <a:rPr lang="en-US" dirty="0" err="1">
                <a:solidFill>
                  <a:srgbClr val="FF0000"/>
                </a:solidFill>
                <a:latin typeface="Lucida Console" panose="020B0609040504020204" pitchFamily="49" charset="0"/>
              </a:rPr>
              <a:t>WebSocket</a:t>
            </a:r>
            <a:r>
              <a:rPr lang="en-US" dirty="0">
                <a:solidFill>
                  <a:srgbClr val="FF0000"/>
                </a:solidFill>
                <a:latin typeface="Lucida Console" panose="020B0609040504020204" pitchFamily="49" charset="0"/>
              </a:rPr>
              <a:t>-Key</a:t>
            </a:r>
            <a:r>
              <a:rPr lang="en-US" dirty="0">
                <a:latin typeface="Lucida Console" panose="020B0609040504020204" pitchFamily="49" charset="0"/>
              </a:rPr>
              <a:t>: rHeA9NhKxIuFX85mxpT0fQ==</a:t>
            </a:r>
          </a:p>
          <a:p>
            <a:r>
              <a:rPr lang="en-US" dirty="0">
                <a:solidFill>
                  <a:srgbClr val="FF0000"/>
                </a:solidFill>
                <a:latin typeface="Lucida Console" panose="020B0609040504020204" pitchFamily="49" charset="0"/>
              </a:rPr>
              <a:t>Sec-</a:t>
            </a:r>
            <a:r>
              <a:rPr lang="en-US" dirty="0" err="1">
                <a:solidFill>
                  <a:srgbClr val="FF0000"/>
                </a:solidFill>
                <a:latin typeface="Lucida Console" panose="020B0609040504020204" pitchFamily="49" charset="0"/>
              </a:rPr>
              <a:t>WebSocket</a:t>
            </a:r>
            <a:r>
              <a:rPr lang="en-US" dirty="0">
                <a:solidFill>
                  <a:srgbClr val="FF0000"/>
                </a:solidFill>
                <a:latin typeface="Lucida Console" panose="020B0609040504020204" pitchFamily="49" charset="0"/>
              </a:rPr>
              <a:t>-Version</a:t>
            </a:r>
            <a:r>
              <a:rPr lang="en-US" dirty="0">
                <a:latin typeface="Lucida Console" panose="020B0609040504020204" pitchFamily="49" charset="0"/>
              </a:rPr>
              <a:t>: 13</a:t>
            </a:r>
          </a:p>
        </p:txBody>
      </p:sp>
    </p:spTree>
    <p:extLst>
      <p:ext uri="{BB962C8B-B14F-4D97-AF65-F5344CB8AC3E}">
        <p14:creationId xmlns:p14="http://schemas.microsoft.com/office/powerpoint/2010/main" val="130898096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Server Response</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83</a:t>
            </a:fld>
            <a:endParaRPr lang="en-US"/>
          </a:p>
        </p:txBody>
      </p:sp>
      <p:sp>
        <p:nvSpPr>
          <p:cNvPr id="5" name="Content Placeholder 4"/>
          <p:cNvSpPr>
            <a:spLocks noGrp="1"/>
          </p:cNvSpPr>
          <p:nvPr>
            <p:ph sz="quarter" idx="1"/>
          </p:nvPr>
        </p:nvSpPr>
        <p:spPr>
          <a:xfrm>
            <a:off x="595297" y="3861048"/>
            <a:ext cx="8153400" cy="2232248"/>
          </a:xfrm>
        </p:spPr>
        <p:txBody>
          <a:bodyPr>
            <a:normAutofit fontScale="92500" lnSpcReduction="10000"/>
          </a:bodyPr>
          <a:lstStyle/>
          <a:p>
            <a:r>
              <a:rPr lang="en-US" dirty="0"/>
              <a:t>After a successful handshake, the data transfer part starts</a:t>
            </a:r>
          </a:p>
          <a:p>
            <a:r>
              <a:rPr lang="en-US" dirty="0"/>
              <a:t>This is a two-way communication channel where each side can, independently from the other, send data at will</a:t>
            </a:r>
          </a:p>
        </p:txBody>
      </p:sp>
      <p:sp>
        <p:nvSpPr>
          <p:cNvPr id="6" name="Rectangle 5"/>
          <p:cNvSpPr/>
          <p:nvPr/>
        </p:nvSpPr>
        <p:spPr>
          <a:xfrm>
            <a:off x="577948" y="1772816"/>
            <a:ext cx="8188099" cy="1754326"/>
          </a:xfrm>
          <a:prstGeom prst="rect">
            <a:avLst/>
          </a:prstGeom>
          <a:solidFill>
            <a:schemeClr val="accent1">
              <a:lumMod val="40000"/>
              <a:lumOff val="60000"/>
            </a:schemeClr>
          </a:solidFill>
          <a:effectLst>
            <a:outerShdw blurRad="50800" dist="38100" dir="2700000" algn="tl" rotWithShape="0">
              <a:prstClr val="black">
                <a:alpha val="40000"/>
              </a:prstClr>
            </a:outerShdw>
          </a:effectLst>
        </p:spPr>
        <p:txBody>
          <a:bodyPr wrap="square">
            <a:spAutoFit/>
          </a:bodyPr>
          <a:lstStyle/>
          <a:p>
            <a:r>
              <a:rPr lang="en-US" dirty="0">
                <a:latin typeface="Lucida Console" panose="020B0609040504020204" pitchFamily="49" charset="0"/>
              </a:rPr>
              <a:t>HTTP/1.1 101 </a:t>
            </a:r>
            <a:r>
              <a:rPr lang="en-US" dirty="0">
                <a:solidFill>
                  <a:srgbClr val="FF0000"/>
                </a:solidFill>
                <a:latin typeface="Lucida Console" panose="020B0609040504020204" pitchFamily="49" charset="0"/>
              </a:rPr>
              <a:t>Switching Protocols</a:t>
            </a:r>
          </a:p>
          <a:p>
            <a:r>
              <a:rPr lang="en-US" dirty="0">
                <a:latin typeface="Lucida Console" panose="020B0609040504020204" pitchFamily="49" charset="0"/>
              </a:rPr>
              <a:t>Cache-Control: private</a:t>
            </a:r>
          </a:p>
          <a:p>
            <a:r>
              <a:rPr lang="en-US" dirty="0">
                <a:latin typeface="Lucida Console" panose="020B0609040504020204" pitchFamily="49" charset="0"/>
              </a:rPr>
              <a:t>Upgrade: </a:t>
            </a:r>
            <a:r>
              <a:rPr lang="en-US" dirty="0" err="1">
                <a:latin typeface="Lucida Console" panose="020B0609040504020204" pitchFamily="49" charset="0"/>
              </a:rPr>
              <a:t>Websocket</a:t>
            </a:r>
            <a:endParaRPr lang="en-US" dirty="0">
              <a:latin typeface="Lucida Console" panose="020B0609040504020204" pitchFamily="49" charset="0"/>
            </a:endParaRPr>
          </a:p>
          <a:p>
            <a:r>
              <a:rPr lang="en-US" dirty="0">
                <a:latin typeface="Lucida Console" panose="020B0609040504020204" pitchFamily="49" charset="0"/>
              </a:rPr>
              <a:t>Server: Microsoft-IIS/8.0</a:t>
            </a:r>
          </a:p>
          <a:p>
            <a:r>
              <a:rPr lang="en-US" dirty="0">
                <a:solidFill>
                  <a:srgbClr val="FF0000"/>
                </a:solidFill>
                <a:latin typeface="Lucida Console" panose="020B0609040504020204" pitchFamily="49" charset="0"/>
              </a:rPr>
              <a:t>Sec-</a:t>
            </a:r>
            <a:r>
              <a:rPr lang="en-US" dirty="0" err="1">
                <a:solidFill>
                  <a:srgbClr val="FF0000"/>
                </a:solidFill>
                <a:latin typeface="Lucida Console" panose="020B0609040504020204" pitchFamily="49" charset="0"/>
              </a:rPr>
              <a:t>WebSocket</a:t>
            </a:r>
            <a:r>
              <a:rPr lang="en-US" dirty="0">
                <a:solidFill>
                  <a:srgbClr val="FF0000"/>
                </a:solidFill>
                <a:latin typeface="Lucida Console" panose="020B0609040504020204" pitchFamily="49" charset="0"/>
              </a:rPr>
              <a:t>-Accept</a:t>
            </a:r>
            <a:r>
              <a:rPr lang="en-US" dirty="0">
                <a:latin typeface="Lucida Console" panose="020B0609040504020204" pitchFamily="49" charset="0"/>
              </a:rPr>
              <a:t>: JLSwLlhPkGnb4qOJOnYzl957T7I=</a:t>
            </a:r>
          </a:p>
          <a:p>
            <a:r>
              <a:rPr lang="en-US" dirty="0">
                <a:solidFill>
                  <a:srgbClr val="FF0000"/>
                </a:solidFill>
                <a:latin typeface="Lucida Console" panose="020B0609040504020204" pitchFamily="49" charset="0"/>
              </a:rPr>
              <a:t>Connection: Upgrade</a:t>
            </a:r>
          </a:p>
        </p:txBody>
      </p:sp>
    </p:spTree>
    <p:extLst>
      <p:ext uri="{BB962C8B-B14F-4D97-AF65-F5344CB8AC3E}">
        <p14:creationId xmlns:p14="http://schemas.microsoft.com/office/powerpoint/2010/main" val="278111681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Send and Receive Messages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84</a:t>
            </a:fld>
            <a:endParaRPr lang="en-US"/>
          </a:p>
        </p:txBody>
      </p:sp>
      <p:sp>
        <p:nvSpPr>
          <p:cNvPr id="5" name="Content Placeholder 4"/>
          <p:cNvSpPr>
            <a:spLocks noGrp="1"/>
          </p:cNvSpPr>
          <p:nvPr>
            <p:ph sz="quarter" idx="1"/>
          </p:nvPr>
        </p:nvSpPr>
        <p:spPr/>
        <p:txBody>
          <a:bodyPr/>
          <a:lstStyle/>
          <a:p>
            <a:r>
              <a:rPr lang="en-US" dirty="0" err="1"/>
              <a:t>WebSocket</a:t>
            </a:r>
            <a:r>
              <a:rPr lang="en-US" dirty="0"/>
              <a:t> object supports</a:t>
            </a:r>
          </a:p>
          <a:p>
            <a:pPr lvl="1"/>
            <a:r>
              <a:rPr lang="en-US" dirty="0">
                <a:solidFill>
                  <a:srgbClr val="FF0000"/>
                </a:solidFill>
              </a:rPr>
              <a:t>send</a:t>
            </a:r>
            <a:r>
              <a:rPr lang="en-US" dirty="0"/>
              <a:t> – Can only be used after </a:t>
            </a:r>
            <a:r>
              <a:rPr lang="en-US" dirty="0" err="1">
                <a:solidFill>
                  <a:srgbClr val="FF0000"/>
                </a:solidFill>
              </a:rPr>
              <a:t>onopen</a:t>
            </a:r>
            <a:r>
              <a:rPr lang="en-US" dirty="0">
                <a:solidFill>
                  <a:srgbClr val="FF0000"/>
                </a:solidFill>
              </a:rPr>
              <a:t> </a:t>
            </a:r>
            <a:r>
              <a:rPr lang="en-US" dirty="0"/>
              <a:t>event was fired</a:t>
            </a:r>
          </a:p>
          <a:p>
            <a:pPr lvl="1"/>
            <a:r>
              <a:rPr lang="en-US" dirty="0" err="1">
                <a:solidFill>
                  <a:srgbClr val="FF0000"/>
                </a:solidFill>
              </a:rPr>
              <a:t>onmessage</a:t>
            </a:r>
            <a:endParaRPr lang="en-US" dirty="0">
              <a:solidFill>
                <a:srgbClr val="FF0000"/>
              </a:solidFill>
            </a:endParaRPr>
          </a:p>
        </p:txBody>
      </p:sp>
      <p:sp>
        <p:nvSpPr>
          <p:cNvPr id="8" name="Rectangle 3"/>
          <p:cNvSpPr>
            <a:spLocks noChangeArrowheads="1"/>
          </p:cNvSpPr>
          <p:nvPr/>
        </p:nvSpPr>
        <p:spPr bwMode="auto">
          <a:xfrm>
            <a:off x="1793363" y="3429000"/>
            <a:ext cx="5791970" cy="2492990"/>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WebSocket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ws</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://localhost:5481/</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api</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/socket/connect"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ws.onclose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ws.onopen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ws.send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(message);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ws.onmessage</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"MESSAGE: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e.data</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0023428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Framing</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85</a:t>
            </a:fld>
            <a:endParaRPr lang="en-US"/>
          </a:p>
        </p:txBody>
      </p:sp>
      <p:sp>
        <p:nvSpPr>
          <p:cNvPr id="5" name="Content Placeholder 4"/>
          <p:cNvSpPr>
            <a:spLocks noGrp="1"/>
          </p:cNvSpPr>
          <p:nvPr>
            <p:ph sz="quarter" idx="1"/>
          </p:nvPr>
        </p:nvSpPr>
        <p:spPr/>
        <p:txBody>
          <a:bodyPr/>
          <a:lstStyle/>
          <a:p>
            <a:r>
              <a:rPr lang="en-US" dirty="0" err="1"/>
              <a:t>WebSocket</a:t>
            </a:r>
            <a:r>
              <a:rPr lang="en-US" dirty="0"/>
              <a:t> is message based protocol</a:t>
            </a:r>
          </a:p>
          <a:p>
            <a:r>
              <a:rPr lang="en-US" dirty="0"/>
              <a:t>The data being sent by the client is considered a message</a:t>
            </a:r>
          </a:p>
          <a:p>
            <a:r>
              <a:rPr lang="en-US" dirty="0"/>
              <a:t>A message consists of multiple frames</a:t>
            </a:r>
          </a:p>
          <a:p>
            <a:r>
              <a:rPr lang="en-US" dirty="0"/>
              <a:t>Each frame has slight overhead over the original payload</a:t>
            </a:r>
          </a:p>
          <a:p>
            <a:pPr lvl="1"/>
            <a:r>
              <a:rPr lang="en-US" dirty="0"/>
              <a:t>2 bytes – FIN + </a:t>
            </a:r>
            <a:r>
              <a:rPr lang="en-US" dirty="0" err="1"/>
              <a:t>Opcode</a:t>
            </a:r>
            <a:r>
              <a:rPr lang="en-US" dirty="0"/>
              <a:t> + Payload Length + More</a:t>
            </a:r>
          </a:p>
          <a:p>
            <a:pPr lvl="1"/>
            <a:r>
              <a:rPr lang="en-US" dirty="0"/>
              <a:t>4 bytes – Masking key</a:t>
            </a:r>
          </a:p>
          <a:p>
            <a:pPr lvl="1"/>
            <a:r>
              <a:rPr lang="en-US" dirty="0"/>
              <a:t>Above is true only for messages &lt;= 125 bytes</a:t>
            </a:r>
          </a:p>
        </p:txBody>
      </p:sp>
    </p:spTree>
    <p:extLst>
      <p:ext uri="{BB962C8B-B14F-4D97-AF65-F5344CB8AC3E}">
        <p14:creationId xmlns:p14="http://schemas.microsoft.com/office/powerpoint/2010/main" val="254008790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Sub Protocol</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86</a:t>
            </a:fld>
            <a:endParaRPr lang="en-US"/>
          </a:p>
        </p:txBody>
      </p:sp>
      <p:sp>
        <p:nvSpPr>
          <p:cNvPr id="5" name="Content Placeholder 4"/>
          <p:cNvSpPr>
            <a:spLocks noGrp="1"/>
          </p:cNvSpPr>
          <p:nvPr>
            <p:ph sz="quarter" idx="1"/>
          </p:nvPr>
        </p:nvSpPr>
        <p:spPr/>
        <p:txBody>
          <a:bodyPr/>
          <a:lstStyle/>
          <a:p>
            <a:r>
              <a:rPr lang="en-US" dirty="0"/>
              <a:t>Client may specify a list of sub protocols</a:t>
            </a:r>
          </a:p>
          <a:p>
            <a:r>
              <a:rPr lang="en-US" dirty="0"/>
              <a:t>Server must response with exactly one matched sub protocol</a:t>
            </a:r>
          </a:p>
          <a:p>
            <a:r>
              <a:rPr lang="en-US" dirty="0" err="1"/>
              <a:t>WebSocket</a:t>
            </a:r>
            <a:r>
              <a:rPr lang="en-US" dirty="0"/>
              <a:t> object contains a property named </a:t>
            </a:r>
            <a:r>
              <a:rPr lang="en-US" dirty="0">
                <a:solidFill>
                  <a:srgbClr val="FF0000"/>
                </a:solidFill>
              </a:rPr>
              <a:t>protocol</a:t>
            </a:r>
            <a:r>
              <a:rPr lang="en-US" dirty="0"/>
              <a:t> which holds server selection</a:t>
            </a:r>
          </a:p>
        </p:txBody>
      </p:sp>
      <p:sp>
        <p:nvSpPr>
          <p:cNvPr id="6" name="Rectangle 1"/>
          <p:cNvSpPr>
            <a:spLocks noChangeArrowheads="1"/>
          </p:cNvSpPr>
          <p:nvPr/>
        </p:nvSpPr>
        <p:spPr bwMode="auto">
          <a:xfrm>
            <a:off x="688894" y="4509120"/>
            <a:ext cx="8000908" cy="1384995"/>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FF"/>
                </a:solidFill>
                <a:effectLst/>
                <a:latin typeface="Consolas" panose="020B0609020204030204" pitchFamily="49" charset="0"/>
                <a:cs typeface="Consolas" panose="020B0609020204030204" pitchFamily="49" charset="0"/>
              </a:rPr>
              <a:t>var</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new</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WebSocket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ws</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://localhost:5481/</a:t>
            </a:r>
            <a:r>
              <a:rPr kumimoji="0" lang="en-US" altLang="en-US" sz="1200" b="0" i="0" u="none" strike="noStrike" cap="none" normalizeH="0" baseline="0" dirty="0" err="1">
                <a:ln>
                  <a:noFill/>
                </a:ln>
                <a:solidFill>
                  <a:srgbClr val="A31515"/>
                </a:solidFill>
                <a:effectLst/>
                <a:latin typeface="Consolas" panose="020B0609020204030204" pitchFamily="49" charset="0"/>
                <a:cs typeface="Consolas" panose="020B0609020204030204" pitchFamily="49" charset="0"/>
              </a:rPr>
              <a:t>api</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/socket/connect"</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"myproto1"</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"myproto2"</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ws.onopen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a:ln>
                  <a:noFill/>
                </a:ln>
                <a:solidFill>
                  <a:srgbClr val="0000FF"/>
                </a:solidFill>
                <a:effectLst/>
                <a:latin typeface="Consolas" panose="020B0609020204030204" pitchFamily="49" charset="0"/>
                <a:cs typeface="Consolas" panose="020B0609020204030204" pitchFamily="49" charset="0"/>
              </a:rPr>
              <a:t>function</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console.log(</a:t>
            </a:r>
            <a:r>
              <a:rPr kumimoji="0" lang="en-US" altLang="en-US" sz="1200" b="0" i="0" u="none" strike="noStrike" cap="none" normalizeH="0" baseline="0" dirty="0">
                <a:ln>
                  <a:noFill/>
                </a:ln>
                <a:solidFill>
                  <a:srgbClr val="A31515"/>
                </a:solidFill>
                <a:effectLst/>
                <a:latin typeface="Consolas" panose="020B0609020204030204" pitchFamily="49" charset="0"/>
                <a:cs typeface="Consolas" panose="020B0609020204030204" pitchFamily="49" charset="0"/>
              </a:rPr>
              <a:t>"OPEN: "</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e.target.protocol</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r>
              <a:rPr kumimoji="0" lang="en-US" altLang="en-US" sz="1200" b="0" i="0" u="none" strike="noStrike" cap="none" normalizeH="0" baseline="0" dirty="0" err="1">
                <a:ln>
                  <a:noFill/>
                </a:ln>
                <a:solidFill>
                  <a:srgbClr val="000000"/>
                </a:solidFill>
                <a:effectLst/>
                <a:latin typeface="Consolas" panose="020B0609020204030204" pitchFamily="49" charset="0"/>
                <a:cs typeface="Consolas" panose="020B0609020204030204" pitchFamily="49" charset="0"/>
              </a:rPr>
              <a:t>ws.send</a:t>
            </a: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(message);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onsolas" panose="020B0609020204030204" pitchFamily="49" charset="0"/>
                <a:cs typeface="Consolas" panose="020B0609020204030204" pitchFamily="49"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8807712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en-US" dirty="0"/>
              <a:t>Summary</a:t>
            </a:r>
          </a:p>
        </p:txBody>
      </p:sp>
      <p:sp>
        <p:nvSpPr>
          <p:cNvPr id="3" name="מציין מיקום תוכן 2"/>
          <p:cNvSpPr>
            <a:spLocks noGrp="1"/>
          </p:cNvSpPr>
          <p:nvPr>
            <p:ph sz="quarter" idx="1"/>
          </p:nvPr>
        </p:nvSpPr>
        <p:spPr/>
        <p:txBody>
          <a:bodyPr>
            <a:normAutofit/>
          </a:bodyPr>
          <a:lstStyle/>
          <a:p>
            <a:r>
              <a:rPr lang="en-US" dirty="0"/>
              <a:t>Web Sockets brings “</a:t>
            </a:r>
            <a:r>
              <a:rPr lang="en-US" dirty="0" err="1"/>
              <a:t>realtime</a:t>
            </a:r>
            <a:r>
              <a:rPr lang="en-US" dirty="0"/>
              <a:t>-ness” to your web pages</a:t>
            </a:r>
          </a:p>
          <a:p>
            <a:r>
              <a:rPr lang="en-US" dirty="0"/>
              <a:t>It is smarter and more efficient then just using polling</a:t>
            </a:r>
          </a:p>
          <a:p>
            <a:r>
              <a:rPr lang="en-US" dirty="0"/>
              <a:t>However, you need both modern server and modern browser</a:t>
            </a:r>
          </a:p>
          <a:p>
            <a:r>
              <a:rPr lang="en-US" dirty="0"/>
              <a:t>Consider using Web Socket </a:t>
            </a:r>
            <a:r>
              <a:rPr lang="en-US" dirty="0" err="1"/>
              <a:t>Polyfills</a:t>
            </a:r>
            <a:r>
              <a:rPr lang="en-US" dirty="0"/>
              <a:t> like </a:t>
            </a:r>
            <a:r>
              <a:rPr lang="en-US" dirty="0" err="1"/>
              <a:t>SignalR</a:t>
            </a:r>
            <a:endParaRPr lang="en-US" dirty="0"/>
          </a:p>
        </p:txBody>
      </p:sp>
      <p:sp>
        <p:nvSpPr>
          <p:cNvPr id="4" name="מציין מיקום של מספר שקופית 3"/>
          <p:cNvSpPr>
            <a:spLocks noGrp="1"/>
          </p:cNvSpPr>
          <p:nvPr>
            <p:ph type="sldNum" sz="quarter" idx="12"/>
          </p:nvPr>
        </p:nvSpPr>
        <p:spPr/>
        <p:txBody>
          <a:bodyPr>
            <a:normAutofit fontScale="85000" lnSpcReduction="20000"/>
          </a:bodyPr>
          <a:lstStyle/>
          <a:p>
            <a:fld id="{87B78B44-2135-4DB2-B732-E7D5FFF77B6A}" type="slidenum">
              <a:rPr lang="en-US" smtClean="0"/>
              <a:pPr/>
              <a:t>87</a:t>
            </a:fld>
            <a:endParaRPr lang="en-US"/>
          </a:p>
        </p:txBody>
      </p:sp>
      <p:sp>
        <p:nvSpPr>
          <p:cNvPr id="5" name="מציין מיקום של כותרת תחתונה 4"/>
          <p:cNvSpPr>
            <a:spLocks noGrp="1"/>
          </p:cNvSpPr>
          <p:nvPr>
            <p:ph type="ftr" sz="quarter" idx="11"/>
          </p:nvPr>
        </p:nvSpPr>
        <p:spPr/>
        <p:txBody>
          <a:bodyPr/>
          <a:lstStyle/>
          <a:p>
            <a:r>
              <a:rPr lang="en-US"/>
              <a:t>© 2016 Ori Calvo</a:t>
            </a:r>
            <a:endParaRPr lang="en-US" dirty="0"/>
          </a:p>
        </p:txBody>
      </p:sp>
    </p:spTree>
    <p:extLst>
      <p:ext uri="{BB962C8B-B14F-4D97-AF65-F5344CB8AC3E}">
        <p14:creationId xmlns:p14="http://schemas.microsoft.com/office/powerpoint/2010/main" val="398772293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en-US" dirty="0"/>
              <a:t>JSF and HTML5</a:t>
            </a:r>
          </a:p>
        </p:txBody>
      </p:sp>
      <p:sp>
        <p:nvSpPr>
          <p:cNvPr id="3" name="מציין מיקום תוכן 2"/>
          <p:cNvSpPr>
            <a:spLocks noGrp="1"/>
          </p:cNvSpPr>
          <p:nvPr>
            <p:ph sz="quarter" idx="1"/>
          </p:nvPr>
        </p:nvSpPr>
        <p:spPr/>
        <p:txBody>
          <a:bodyPr>
            <a:normAutofit/>
          </a:bodyPr>
          <a:lstStyle/>
          <a:p>
            <a:r>
              <a:rPr lang="en-US" dirty="0"/>
              <a:t>HTML 5 introduces many new elements and attributes.</a:t>
            </a:r>
          </a:p>
          <a:p>
            <a:r>
              <a:rPr lang="en-US" dirty="0"/>
              <a:t>It would be a nightmare to maintain associate </a:t>
            </a:r>
            <a:r>
              <a:rPr lang="en-US" dirty="0" err="1"/>
              <a:t>UIComponents</a:t>
            </a:r>
            <a:r>
              <a:rPr lang="en-US" dirty="0"/>
              <a:t> for both HTML5 and previous versions.</a:t>
            </a:r>
          </a:p>
          <a:p>
            <a:r>
              <a:rPr lang="en-US" dirty="0"/>
              <a:t>The solution is to use </a:t>
            </a:r>
            <a:r>
              <a:rPr lang="en-US" u="sng" dirty="0"/>
              <a:t>pass-through elements</a:t>
            </a:r>
            <a:r>
              <a:rPr lang="en-US" dirty="0"/>
              <a:t>.</a:t>
            </a:r>
          </a:p>
        </p:txBody>
      </p:sp>
      <p:sp>
        <p:nvSpPr>
          <p:cNvPr id="4" name="מציין מיקום של מספר שקופית 3"/>
          <p:cNvSpPr>
            <a:spLocks noGrp="1"/>
          </p:cNvSpPr>
          <p:nvPr>
            <p:ph type="sldNum" sz="quarter" idx="12"/>
          </p:nvPr>
        </p:nvSpPr>
        <p:spPr/>
        <p:txBody>
          <a:bodyPr>
            <a:normAutofit fontScale="85000" lnSpcReduction="20000"/>
          </a:bodyPr>
          <a:lstStyle/>
          <a:p>
            <a:fld id="{87B78B44-2135-4DB2-B732-E7D5FFF77B6A}" type="slidenum">
              <a:rPr lang="en-US" smtClean="0"/>
              <a:pPr/>
              <a:t>88</a:t>
            </a:fld>
            <a:endParaRPr lang="en-US"/>
          </a:p>
        </p:txBody>
      </p:sp>
      <p:sp>
        <p:nvSpPr>
          <p:cNvPr id="5" name="מציין מיקום של כותרת תחתונה 4"/>
          <p:cNvSpPr>
            <a:spLocks noGrp="1"/>
          </p:cNvSpPr>
          <p:nvPr>
            <p:ph type="ftr" sz="quarter" idx="11"/>
          </p:nvPr>
        </p:nvSpPr>
        <p:spPr/>
        <p:txBody>
          <a:bodyPr/>
          <a:lstStyle/>
          <a:p>
            <a:r>
              <a:rPr lang="en-US" dirty="0"/>
              <a:t>@2017 </a:t>
            </a:r>
            <a:r>
              <a:rPr lang="en-US" dirty="0" err="1"/>
              <a:t>Trainologic</a:t>
            </a:r>
            <a:endParaRPr lang="en-US" dirty="0"/>
          </a:p>
        </p:txBody>
      </p:sp>
    </p:spTree>
    <p:extLst>
      <p:ext uri="{BB962C8B-B14F-4D97-AF65-F5344CB8AC3E}">
        <p14:creationId xmlns:p14="http://schemas.microsoft.com/office/powerpoint/2010/main" val="55120376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en-US" dirty="0"/>
              <a:t>Pass-through Elements</a:t>
            </a:r>
          </a:p>
        </p:txBody>
      </p:sp>
      <p:sp>
        <p:nvSpPr>
          <p:cNvPr id="3" name="מציין מיקום תוכן 2"/>
          <p:cNvSpPr>
            <a:spLocks noGrp="1"/>
          </p:cNvSpPr>
          <p:nvPr>
            <p:ph sz="quarter" idx="1"/>
          </p:nvPr>
        </p:nvSpPr>
        <p:spPr/>
        <p:txBody>
          <a:bodyPr>
            <a:normAutofit/>
          </a:bodyPr>
          <a:lstStyle/>
          <a:p>
            <a:r>
              <a:rPr lang="en-US" dirty="0"/>
              <a:t>You use the regular HTML element (without the </a:t>
            </a:r>
            <a:r>
              <a:rPr lang="en-US" dirty="0" err="1"/>
              <a:t>jsf</a:t>
            </a:r>
            <a:r>
              <a:rPr lang="en-US" dirty="0"/>
              <a:t> prefix) and if on at least one attribute there is the prefix of (</a:t>
            </a:r>
            <a:r>
              <a:rPr lang="en-US" dirty="0" err="1"/>
              <a:t>jsf</a:t>
            </a:r>
            <a:r>
              <a:rPr lang="en-US" dirty="0"/>
              <a:t>: (</a:t>
            </a:r>
            <a:r>
              <a:rPr lang="en-US" dirty="0">
                <a:hlinkClick r:id="rId2"/>
              </a:rPr>
              <a:t>http://xmlns.jcp.org/jsf)</a:t>
            </a:r>
            <a:r>
              <a:rPr lang="en-US" dirty="0"/>
              <a:t>), it is treat as bound to the respective </a:t>
            </a:r>
            <a:r>
              <a:rPr lang="en-US" dirty="0" err="1"/>
              <a:t>UIComponent</a:t>
            </a:r>
            <a:r>
              <a:rPr lang="en-US" dirty="0"/>
              <a:t>.</a:t>
            </a:r>
          </a:p>
          <a:p>
            <a:r>
              <a:rPr lang="en-US" dirty="0"/>
              <a:t>You can then use EL for all attributes.</a:t>
            </a:r>
          </a:p>
          <a:p>
            <a:endParaRPr lang="en-US" dirty="0"/>
          </a:p>
          <a:p>
            <a:r>
              <a:rPr lang="en-US" dirty="0"/>
              <a:t>See full binding table:</a:t>
            </a:r>
          </a:p>
          <a:p>
            <a:r>
              <a:rPr lang="en-US" dirty="0">
                <a:hlinkClick r:id="rId3"/>
              </a:rPr>
              <a:t>https://docs.oracle.com/javaee/7/tutorial/jsf-facelets009.htm</a:t>
            </a:r>
            <a:endParaRPr lang="en-US" dirty="0"/>
          </a:p>
          <a:p>
            <a:endParaRPr lang="en-US" dirty="0"/>
          </a:p>
        </p:txBody>
      </p:sp>
      <p:sp>
        <p:nvSpPr>
          <p:cNvPr id="4" name="מציין מיקום של מספר שקופית 3"/>
          <p:cNvSpPr>
            <a:spLocks noGrp="1"/>
          </p:cNvSpPr>
          <p:nvPr>
            <p:ph type="sldNum" sz="quarter" idx="12"/>
          </p:nvPr>
        </p:nvSpPr>
        <p:spPr/>
        <p:txBody>
          <a:bodyPr>
            <a:normAutofit fontScale="85000" lnSpcReduction="20000"/>
          </a:bodyPr>
          <a:lstStyle/>
          <a:p>
            <a:fld id="{87B78B44-2135-4DB2-B732-E7D5FFF77B6A}" type="slidenum">
              <a:rPr lang="en-US" smtClean="0"/>
              <a:pPr/>
              <a:t>89</a:t>
            </a:fld>
            <a:endParaRPr lang="en-US"/>
          </a:p>
        </p:txBody>
      </p:sp>
      <p:sp>
        <p:nvSpPr>
          <p:cNvPr id="5" name="מציין מיקום של כותרת תחתונה 4"/>
          <p:cNvSpPr>
            <a:spLocks noGrp="1"/>
          </p:cNvSpPr>
          <p:nvPr>
            <p:ph type="ftr" sz="quarter" idx="11"/>
          </p:nvPr>
        </p:nvSpPr>
        <p:spPr/>
        <p:txBody>
          <a:bodyPr/>
          <a:lstStyle/>
          <a:p>
            <a:r>
              <a:rPr lang="en-US" dirty="0"/>
              <a:t>@2017 </a:t>
            </a:r>
            <a:r>
              <a:rPr lang="en-US" dirty="0" err="1"/>
              <a:t>Trainologic</a:t>
            </a:r>
            <a:endParaRPr lang="en-US" dirty="0"/>
          </a:p>
        </p:txBody>
      </p:sp>
    </p:spTree>
    <p:extLst>
      <p:ext uri="{BB962C8B-B14F-4D97-AF65-F5344CB8AC3E}">
        <p14:creationId xmlns:p14="http://schemas.microsoft.com/office/powerpoint/2010/main" val="3699120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Interesting Features</a:t>
            </a:r>
          </a:p>
        </p:txBody>
      </p:sp>
      <p:sp>
        <p:nvSpPr>
          <p:cNvPr id="3" name="Footer Placeholder 2"/>
          <p:cNvSpPr>
            <a:spLocks noGrp="1"/>
          </p:cNvSpPr>
          <p:nvPr>
            <p:ph type="ftr" sz="quarter" idx="11"/>
          </p:nvPr>
        </p:nvSpPr>
        <p:spPr/>
        <p:txBody>
          <a:bodyPr/>
          <a:lstStyle/>
          <a:p>
            <a:r>
              <a:rPr lang="en-US"/>
              <a:t>© 2016 Ori Calvo</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87B78B44-2135-4DB2-B732-E7D5FFF77B6A}" type="slidenum">
              <a:rPr lang="en-US" smtClean="0"/>
              <a:pPr/>
              <a:t>9</a:t>
            </a:fld>
            <a:endParaRPr lang="en-US"/>
          </a:p>
        </p:txBody>
      </p:sp>
      <p:graphicFrame>
        <p:nvGraphicFramePr>
          <p:cNvPr id="6" name="Table 5"/>
          <p:cNvGraphicFramePr>
            <a:graphicFrameLocks noGrp="1"/>
          </p:cNvGraphicFramePr>
          <p:nvPr>
            <p:extLst/>
          </p:nvPr>
        </p:nvGraphicFramePr>
        <p:xfrm>
          <a:off x="1528937" y="1700808"/>
          <a:ext cx="6096000" cy="3571240"/>
        </p:xfrm>
        <a:graphic>
          <a:graphicData uri="http://schemas.openxmlformats.org/drawingml/2006/table">
            <a:tbl>
              <a:tblPr firstRow="1" bandRow="1">
                <a:tableStyleId>{69CF1AB2-1976-4502-BF36-3FF5EA218861}</a:tableStyleId>
              </a:tblPr>
              <a:tblGrid>
                <a:gridCol w="1524000">
                  <a:extLst>
                    <a:ext uri="{9D8B030D-6E8A-4147-A177-3AD203B41FA5}">
                      <a16:colId xmlns:a16="http://schemas.microsoft.com/office/drawing/2014/main" val="1770720556"/>
                    </a:ext>
                  </a:extLst>
                </a:gridCol>
                <a:gridCol w="1663079">
                  <a:extLst>
                    <a:ext uri="{9D8B030D-6E8A-4147-A177-3AD203B41FA5}">
                      <a16:colId xmlns:a16="http://schemas.microsoft.com/office/drawing/2014/main" val="1053415491"/>
                    </a:ext>
                  </a:extLst>
                </a:gridCol>
                <a:gridCol w="1384921">
                  <a:extLst>
                    <a:ext uri="{9D8B030D-6E8A-4147-A177-3AD203B41FA5}">
                      <a16:colId xmlns:a16="http://schemas.microsoft.com/office/drawing/2014/main" val="486636429"/>
                    </a:ext>
                  </a:extLst>
                </a:gridCol>
                <a:gridCol w="1524000">
                  <a:extLst>
                    <a:ext uri="{9D8B030D-6E8A-4147-A177-3AD203B41FA5}">
                      <a16:colId xmlns:a16="http://schemas.microsoft.com/office/drawing/2014/main" val="1175852629"/>
                    </a:ext>
                  </a:extLst>
                </a:gridCol>
              </a:tblGrid>
              <a:tr h="370840">
                <a:tc>
                  <a:txBody>
                    <a:bodyPr/>
                    <a:lstStyle/>
                    <a:p>
                      <a:r>
                        <a:rPr lang="en-US" b="0" dirty="0"/>
                        <a:t>Semantic Tags</a:t>
                      </a:r>
                    </a:p>
                  </a:txBody>
                  <a:tcPr/>
                </a:tc>
                <a:tc>
                  <a:txBody>
                    <a:bodyPr/>
                    <a:lstStyle/>
                    <a:p>
                      <a:r>
                        <a:rPr lang="en-US" b="0" dirty="0"/>
                        <a:t>Content Editable</a:t>
                      </a:r>
                    </a:p>
                  </a:txBody>
                  <a:tcPr/>
                </a:tc>
                <a:tc>
                  <a:txBody>
                    <a:bodyPr/>
                    <a:lstStyle/>
                    <a:p>
                      <a:r>
                        <a:rPr lang="en-US" b="0" dirty="0"/>
                        <a:t>New Input Types</a:t>
                      </a:r>
                    </a:p>
                  </a:txBody>
                  <a:tcPr/>
                </a:tc>
                <a:tc>
                  <a:txBody>
                    <a:bodyPr/>
                    <a:lstStyle/>
                    <a:p>
                      <a:r>
                        <a:rPr lang="en-US" b="0" dirty="0"/>
                        <a:t>Placeholder</a:t>
                      </a:r>
                    </a:p>
                  </a:txBody>
                  <a:tcPr/>
                </a:tc>
                <a:extLst>
                  <a:ext uri="{0D108BD9-81ED-4DB2-BD59-A6C34878D82A}">
                    <a16:rowId xmlns:a16="http://schemas.microsoft.com/office/drawing/2014/main" val="3481388169"/>
                  </a:ext>
                </a:extLst>
              </a:tr>
              <a:tr h="370840">
                <a:tc>
                  <a:txBody>
                    <a:bodyPr/>
                    <a:lstStyle/>
                    <a:p>
                      <a:r>
                        <a:rPr lang="en-US" dirty="0"/>
                        <a:t>FORM Validation</a:t>
                      </a:r>
                    </a:p>
                  </a:txBody>
                  <a:tcPr/>
                </a:tc>
                <a:tc>
                  <a:txBody>
                    <a:bodyPr/>
                    <a:lstStyle/>
                    <a:p>
                      <a:r>
                        <a:rPr lang="en-US" dirty="0"/>
                        <a:t>Local Storage</a:t>
                      </a:r>
                    </a:p>
                  </a:txBody>
                  <a:tcPr/>
                </a:tc>
                <a:tc>
                  <a:txBody>
                    <a:bodyPr/>
                    <a:lstStyle/>
                    <a:p>
                      <a:r>
                        <a:rPr lang="en-US" dirty="0"/>
                        <a:t>Autofocus</a:t>
                      </a:r>
                    </a:p>
                  </a:txBody>
                  <a:tcPr/>
                </a:tc>
                <a:tc>
                  <a:txBody>
                    <a:bodyPr/>
                    <a:lstStyle/>
                    <a:p>
                      <a:r>
                        <a:rPr lang="en-US" dirty="0"/>
                        <a:t>Videos</a:t>
                      </a:r>
                      <a:r>
                        <a:rPr lang="en-US" baseline="0" dirty="0"/>
                        <a:t> and Audio Tags</a:t>
                      </a:r>
                    </a:p>
                  </a:txBody>
                  <a:tcPr/>
                </a:tc>
                <a:extLst>
                  <a:ext uri="{0D108BD9-81ED-4DB2-BD59-A6C34878D82A}">
                    <a16:rowId xmlns:a16="http://schemas.microsoft.com/office/drawing/2014/main" val="1662155416"/>
                  </a:ext>
                </a:extLst>
              </a:tr>
              <a:tr h="370840">
                <a:tc>
                  <a:txBody>
                    <a:bodyPr/>
                    <a:lstStyle/>
                    <a:p>
                      <a:r>
                        <a:rPr lang="en-US" dirty="0"/>
                        <a:t>SVG</a:t>
                      </a:r>
                    </a:p>
                  </a:txBody>
                  <a:tcPr/>
                </a:tc>
                <a:tc>
                  <a:txBody>
                    <a:bodyPr/>
                    <a:lstStyle/>
                    <a:p>
                      <a:r>
                        <a:rPr lang="en-US" dirty="0" err="1"/>
                        <a:t>Geolocation</a:t>
                      </a:r>
                      <a:endParaRPr lang="en-US" dirty="0"/>
                    </a:p>
                  </a:txBody>
                  <a:tcPr/>
                </a:tc>
                <a:tc>
                  <a:txBody>
                    <a:bodyPr/>
                    <a:lstStyle/>
                    <a:p>
                      <a:r>
                        <a:rPr lang="en-US" dirty="0"/>
                        <a:t>Indexed DB</a:t>
                      </a:r>
                    </a:p>
                  </a:txBody>
                  <a:tcPr/>
                </a:tc>
                <a:tc>
                  <a:txBody>
                    <a:bodyPr/>
                    <a:lstStyle/>
                    <a:p>
                      <a:r>
                        <a:rPr lang="en-US" baseline="0" dirty="0"/>
                        <a:t>Web Sockets</a:t>
                      </a:r>
                    </a:p>
                  </a:txBody>
                  <a:tcPr/>
                </a:tc>
                <a:extLst>
                  <a:ext uri="{0D108BD9-81ED-4DB2-BD59-A6C34878D82A}">
                    <a16:rowId xmlns:a16="http://schemas.microsoft.com/office/drawing/2014/main" val="3507188443"/>
                  </a:ext>
                </a:extLst>
              </a:tr>
              <a:tr h="370840">
                <a:tc>
                  <a:txBody>
                    <a:bodyPr/>
                    <a:lstStyle/>
                    <a:p>
                      <a:r>
                        <a:rPr lang="en-US" dirty="0"/>
                        <a:t>Web Workers</a:t>
                      </a:r>
                    </a:p>
                  </a:txBody>
                  <a:tcPr/>
                </a:tc>
                <a:tc>
                  <a:txBody>
                    <a:bodyPr/>
                    <a:lstStyle/>
                    <a:p>
                      <a:r>
                        <a:rPr lang="en-US" dirty="0"/>
                        <a:t>History API</a:t>
                      </a:r>
                    </a:p>
                  </a:txBody>
                  <a:tcPr/>
                </a:tc>
                <a:tc>
                  <a:txBody>
                    <a:bodyPr/>
                    <a:lstStyle/>
                    <a:p>
                      <a:r>
                        <a:rPr lang="en-US" dirty="0"/>
                        <a:t>Drag</a:t>
                      </a:r>
                      <a:r>
                        <a:rPr lang="en-US" baseline="0" dirty="0"/>
                        <a:t> &amp; Drop</a:t>
                      </a:r>
                      <a:endParaRPr lang="en-US" dirty="0"/>
                    </a:p>
                  </a:txBody>
                  <a:tcPr/>
                </a:tc>
                <a:tc>
                  <a:txBody>
                    <a:bodyPr/>
                    <a:lstStyle/>
                    <a:p>
                      <a:r>
                        <a:rPr lang="en-US" baseline="0" dirty="0"/>
                        <a:t>Offline Application</a:t>
                      </a:r>
                    </a:p>
                  </a:txBody>
                  <a:tcPr/>
                </a:tc>
                <a:extLst>
                  <a:ext uri="{0D108BD9-81ED-4DB2-BD59-A6C34878D82A}">
                    <a16:rowId xmlns:a16="http://schemas.microsoft.com/office/drawing/2014/main" val="2080739649"/>
                  </a:ext>
                </a:extLst>
              </a:tr>
              <a:tr h="370840">
                <a:tc>
                  <a:txBody>
                    <a:bodyPr/>
                    <a:lstStyle/>
                    <a:p>
                      <a:r>
                        <a:rPr lang="en-US" dirty="0"/>
                        <a:t>Web Font</a:t>
                      </a:r>
                    </a:p>
                  </a:txBody>
                  <a:tcPr/>
                </a:tc>
                <a:tc>
                  <a:txBody>
                    <a:bodyPr/>
                    <a:lstStyle/>
                    <a:p>
                      <a:r>
                        <a:rPr lang="en-US" dirty="0" err="1"/>
                        <a:t>XMLHttpRequest</a:t>
                      </a:r>
                      <a:endParaRPr lang="en-US" dirty="0"/>
                    </a:p>
                  </a:txBody>
                  <a:tcPr/>
                </a:tc>
                <a:tc>
                  <a:txBody>
                    <a:bodyPr/>
                    <a:lstStyle/>
                    <a:p>
                      <a:r>
                        <a:rPr lang="en-US" dirty="0"/>
                        <a:t>DOM Selection</a:t>
                      </a:r>
                    </a:p>
                  </a:txBody>
                  <a:tcPr/>
                </a:tc>
                <a:tc>
                  <a:txBody>
                    <a:bodyPr/>
                    <a:lstStyle/>
                    <a:p>
                      <a:r>
                        <a:rPr lang="en-US" baseline="0" dirty="0"/>
                        <a:t>Canvas 2D</a:t>
                      </a:r>
                    </a:p>
                  </a:txBody>
                  <a:tcPr/>
                </a:tc>
                <a:extLst>
                  <a:ext uri="{0D108BD9-81ED-4DB2-BD59-A6C34878D82A}">
                    <a16:rowId xmlns:a16="http://schemas.microsoft.com/office/drawing/2014/main" val="2889555895"/>
                  </a:ext>
                </a:extLst>
              </a:tr>
              <a:tr h="370840">
                <a:tc>
                  <a:txBody>
                    <a:bodyPr/>
                    <a:lstStyle/>
                    <a:p>
                      <a:r>
                        <a:rPr lang="en-US" dirty="0"/>
                        <a:t>Media Capture</a:t>
                      </a:r>
                    </a:p>
                  </a:txBody>
                  <a:tcPr/>
                </a:tc>
                <a:tc>
                  <a:txBody>
                    <a:bodyPr/>
                    <a:lstStyle/>
                    <a:p>
                      <a:r>
                        <a:rPr lang="en-US" dirty="0"/>
                        <a:t>Web Messaging</a:t>
                      </a:r>
                    </a:p>
                  </a:txBody>
                  <a:tcPr/>
                </a:tc>
                <a:tc>
                  <a:txBody>
                    <a:bodyPr/>
                    <a:lstStyle/>
                    <a:p>
                      <a:r>
                        <a:rPr lang="en-US" dirty="0"/>
                        <a:t>File API</a:t>
                      </a:r>
                    </a:p>
                  </a:txBody>
                  <a:tcPr/>
                </a:tc>
                <a:tc>
                  <a:txBody>
                    <a:bodyPr/>
                    <a:lstStyle/>
                    <a:p>
                      <a:endParaRPr lang="en-US" baseline="0" dirty="0"/>
                    </a:p>
                  </a:txBody>
                  <a:tcPr/>
                </a:tc>
                <a:extLst>
                  <a:ext uri="{0D108BD9-81ED-4DB2-BD59-A6C34878D82A}">
                    <a16:rowId xmlns:a16="http://schemas.microsoft.com/office/drawing/2014/main" val="727401057"/>
                  </a:ext>
                </a:extLst>
              </a:tr>
            </a:tbl>
          </a:graphicData>
        </a:graphic>
      </p:graphicFrame>
    </p:spTree>
    <p:extLst>
      <p:ext uri="{BB962C8B-B14F-4D97-AF65-F5344CB8AC3E}">
        <p14:creationId xmlns:p14="http://schemas.microsoft.com/office/powerpoint/2010/main" val="206679597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en-US" dirty="0"/>
              <a:t>Pass-through Attributes</a:t>
            </a:r>
          </a:p>
        </p:txBody>
      </p:sp>
      <p:sp>
        <p:nvSpPr>
          <p:cNvPr id="3" name="מציין מיקום תוכן 2"/>
          <p:cNvSpPr>
            <a:spLocks noGrp="1"/>
          </p:cNvSpPr>
          <p:nvPr>
            <p:ph sz="quarter" idx="1"/>
          </p:nvPr>
        </p:nvSpPr>
        <p:spPr/>
        <p:txBody>
          <a:bodyPr>
            <a:normAutofit/>
          </a:bodyPr>
          <a:lstStyle/>
          <a:p>
            <a:r>
              <a:rPr lang="en-US" dirty="0"/>
              <a:t>JSF 2.2 added pass-through attributes which work the other way.</a:t>
            </a:r>
          </a:p>
          <a:p>
            <a:r>
              <a:rPr lang="en-US" dirty="0"/>
              <a:t>If, on a JSF component the attribute is prefixed by (p: (http:// </a:t>
            </a:r>
            <a:r>
              <a:rPr lang="en-US" dirty="0" err="1"/>
              <a:t>xmlns.jcp.org</a:t>
            </a:r>
            <a:r>
              <a:rPr lang="en-US" dirty="0"/>
              <a:t>/</a:t>
            </a:r>
            <a:r>
              <a:rPr lang="en-US" dirty="0" err="1"/>
              <a:t>jsf</a:t>
            </a:r>
            <a:r>
              <a:rPr lang="en-US" dirty="0"/>
              <a:t>/</a:t>
            </a:r>
            <a:r>
              <a:rPr lang="en-US" dirty="0" err="1"/>
              <a:t>passthrough</a:t>
            </a:r>
            <a:r>
              <a:rPr lang="en-US" dirty="0"/>
              <a:t>)), then that attribute is ignored by JSF and pass to the browser.</a:t>
            </a:r>
          </a:p>
        </p:txBody>
      </p:sp>
      <p:sp>
        <p:nvSpPr>
          <p:cNvPr id="4" name="מציין מיקום של מספר שקופית 3"/>
          <p:cNvSpPr>
            <a:spLocks noGrp="1"/>
          </p:cNvSpPr>
          <p:nvPr>
            <p:ph type="sldNum" sz="quarter" idx="12"/>
          </p:nvPr>
        </p:nvSpPr>
        <p:spPr/>
        <p:txBody>
          <a:bodyPr>
            <a:normAutofit fontScale="85000" lnSpcReduction="20000"/>
          </a:bodyPr>
          <a:lstStyle/>
          <a:p>
            <a:fld id="{87B78B44-2135-4DB2-B732-E7D5FFF77B6A}" type="slidenum">
              <a:rPr lang="en-US" smtClean="0"/>
              <a:pPr/>
              <a:t>90</a:t>
            </a:fld>
            <a:endParaRPr lang="en-US"/>
          </a:p>
        </p:txBody>
      </p:sp>
      <p:sp>
        <p:nvSpPr>
          <p:cNvPr id="5" name="מציין מיקום של כותרת תחתונה 4"/>
          <p:cNvSpPr>
            <a:spLocks noGrp="1"/>
          </p:cNvSpPr>
          <p:nvPr>
            <p:ph type="ftr" sz="quarter" idx="11"/>
          </p:nvPr>
        </p:nvSpPr>
        <p:spPr/>
        <p:txBody>
          <a:bodyPr/>
          <a:lstStyle/>
          <a:p>
            <a:r>
              <a:rPr lang="en-US" dirty="0"/>
              <a:t>@2017 </a:t>
            </a:r>
            <a:r>
              <a:rPr lang="en-US" dirty="0" err="1"/>
              <a:t>Trainologic</a:t>
            </a:r>
            <a:endParaRPr lang="en-US" dirty="0"/>
          </a:p>
        </p:txBody>
      </p:sp>
    </p:spTree>
    <p:extLst>
      <p:ext uri="{BB962C8B-B14F-4D97-AF65-F5344CB8AC3E}">
        <p14:creationId xmlns:p14="http://schemas.microsoft.com/office/powerpoint/2010/main" val="41624385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D352-9581-49EF-8DC8-FBDA9C696126}"/>
              </a:ext>
            </a:extLst>
          </p:cNvPr>
          <p:cNvSpPr>
            <a:spLocks noGrp="1"/>
          </p:cNvSpPr>
          <p:nvPr>
            <p:ph type="title"/>
          </p:nvPr>
        </p:nvSpPr>
        <p:spPr/>
        <p:txBody>
          <a:bodyPr/>
          <a:lstStyle/>
          <a:p>
            <a:r>
              <a:rPr lang="en-US" dirty="0"/>
              <a:t>Resources</a:t>
            </a:r>
            <a:endParaRPr lang="he-IL" dirty="0"/>
          </a:p>
        </p:txBody>
      </p:sp>
      <p:sp>
        <p:nvSpPr>
          <p:cNvPr id="3" name="Content Placeholder 2">
            <a:extLst>
              <a:ext uri="{FF2B5EF4-FFF2-40B4-BE49-F238E27FC236}">
                <a16:creationId xmlns:a16="http://schemas.microsoft.com/office/drawing/2014/main" id="{57C5A1BA-F556-44D1-9C84-115887F249EC}"/>
              </a:ext>
            </a:extLst>
          </p:cNvPr>
          <p:cNvSpPr>
            <a:spLocks noGrp="1"/>
          </p:cNvSpPr>
          <p:nvPr>
            <p:ph idx="1"/>
          </p:nvPr>
        </p:nvSpPr>
        <p:spPr>
          <a:xfrm>
            <a:off x="628650" y="2226468"/>
            <a:ext cx="7886700" cy="3264926"/>
          </a:xfrm>
        </p:spPr>
        <p:txBody>
          <a:bodyPr>
            <a:normAutofit fontScale="85000" lnSpcReduction="20000"/>
          </a:bodyPr>
          <a:lstStyle/>
          <a:p>
            <a:pPr algn="l" rtl="0"/>
            <a:r>
              <a:rPr lang="en-US" dirty="0"/>
              <a:t>By default, JSF looks for resource in two locations:</a:t>
            </a:r>
          </a:p>
          <a:p>
            <a:pPr lvl="1" algn="l" rtl="0"/>
            <a:r>
              <a:rPr lang="en-US" dirty="0"/>
              <a:t>The “resources” root directory.</a:t>
            </a:r>
          </a:p>
          <a:p>
            <a:pPr lvl="1" algn="l" rtl="0"/>
            <a:r>
              <a:rPr lang="en-US" dirty="0"/>
              <a:t>“META-INF/resources” inside JARs.</a:t>
            </a:r>
          </a:p>
          <a:p>
            <a:pPr algn="l" rtl="0"/>
            <a:r>
              <a:rPr lang="en-US" dirty="0"/>
              <a:t>Note that in the first case, the directory is accessible from the outside.</a:t>
            </a:r>
          </a:p>
          <a:p>
            <a:pPr algn="l" rtl="0"/>
            <a:r>
              <a:rPr lang="en-US" dirty="0"/>
              <a:t>Since JSF 2.2, you can change the location of the first option by setting the context parameter </a:t>
            </a:r>
            <a:r>
              <a:rPr lang="en-US" i="1" dirty="0" err="1"/>
              <a:t>javax.faces.WEBAPP_RESOURCES_DIRECTORY</a:t>
            </a:r>
            <a:r>
              <a:rPr lang="en-US" i="1" dirty="0"/>
              <a:t> </a:t>
            </a:r>
            <a:r>
              <a:rPr lang="en-US" dirty="0"/>
              <a:t>to a different location.</a:t>
            </a:r>
          </a:p>
        </p:txBody>
      </p:sp>
    </p:spTree>
    <p:extLst>
      <p:ext uri="{BB962C8B-B14F-4D97-AF65-F5344CB8AC3E}">
        <p14:creationId xmlns:p14="http://schemas.microsoft.com/office/powerpoint/2010/main" val="80782153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D352-9581-49EF-8DC8-FBDA9C696126}"/>
              </a:ext>
            </a:extLst>
          </p:cNvPr>
          <p:cNvSpPr>
            <a:spLocks noGrp="1"/>
          </p:cNvSpPr>
          <p:nvPr>
            <p:ph type="title"/>
          </p:nvPr>
        </p:nvSpPr>
        <p:spPr/>
        <p:txBody>
          <a:bodyPr/>
          <a:lstStyle/>
          <a:p>
            <a:r>
              <a:rPr lang="en-US" dirty="0" err="1"/>
              <a:t>ResourceResolver</a:t>
            </a:r>
            <a:endParaRPr lang="he-IL" dirty="0"/>
          </a:p>
        </p:txBody>
      </p:sp>
      <p:sp>
        <p:nvSpPr>
          <p:cNvPr id="3" name="Content Placeholder 2">
            <a:extLst>
              <a:ext uri="{FF2B5EF4-FFF2-40B4-BE49-F238E27FC236}">
                <a16:creationId xmlns:a16="http://schemas.microsoft.com/office/drawing/2014/main" id="{57C5A1BA-F556-44D1-9C84-115887F249EC}"/>
              </a:ext>
            </a:extLst>
          </p:cNvPr>
          <p:cNvSpPr>
            <a:spLocks noGrp="1"/>
          </p:cNvSpPr>
          <p:nvPr>
            <p:ph idx="1"/>
          </p:nvPr>
        </p:nvSpPr>
        <p:spPr>
          <a:xfrm>
            <a:off x="628650" y="2226468"/>
            <a:ext cx="7886700" cy="3264926"/>
          </a:xfrm>
        </p:spPr>
        <p:txBody>
          <a:bodyPr>
            <a:normAutofit fontScale="92500" lnSpcReduction="20000"/>
          </a:bodyPr>
          <a:lstStyle/>
          <a:p>
            <a:pPr algn="l" rtl="0"/>
            <a:r>
              <a:rPr lang="en-US" dirty="0"/>
              <a:t>Controls from where to load </a:t>
            </a:r>
            <a:r>
              <a:rPr lang="en-US" dirty="0" err="1"/>
              <a:t>Facelets</a:t>
            </a:r>
            <a:r>
              <a:rPr lang="en-US" dirty="0"/>
              <a:t> views.</a:t>
            </a:r>
          </a:p>
          <a:p>
            <a:pPr algn="l" rtl="0"/>
            <a:r>
              <a:rPr lang="en-US" dirty="0"/>
              <a:t>The default is the root of the application (not considering Flows).</a:t>
            </a:r>
          </a:p>
          <a:p>
            <a:pPr algn="l" rtl="0"/>
            <a:r>
              <a:rPr lang="en-US" dirty="0"/>
              <a:t>Before JSF 2.2, you could extend from this class and register your implementation under the context </a:t>
            </a:r>
            <a:r>
              <a:rPr lang="en-US" dirty="0" err="1"/>
              <a:t>param</a:t>
            </a:r>
            <a:r>
              <a:rPr lang="en-US" dirty="0"/>
              <a:t>: </a:t>
            </a:r>
            <a:r>
              <a:rPr lang="en-US" i="1" dirty="0" err="1"/>
              <a:t>javax.faces.FACELETS_RESOURCE_RESOLVER</a:t>
            </a:r>
            <a:r>
              <a:rPr lang="en-US" dirty="0"/>
              <a:t>.</a:t>
            </a:r>
          </a:p>
          <a:p>
            <a:pPr algn="l" rtl="0"/>
            <a:r>
              <a:rPr lang="en-US" dirty="0"/>
              <a:t>In your implementation you needed to return a URL according to a path given.</a:t>
            </a:r>
          </a:p>
        </p:txBody>
      </p:sp>
    </p:spTree>
    <p:extLst>
      <p:ext uri="{BB962C8B-B14F-4D97-AF65-F5344CB8AC3E}">
        <p14:creationId xmlns:p14="http://schemas.microsoft.com/office/powerpoint/2010/main" val="406078535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D352-9581-49EF-8DC8-FBDA9C696126}"/>
              </a:ext>
            </a:extLst>
          </p:cNvPr>
          <p:cNvSpPr>
            <a:spLocks noGrp="1"/>
          </p:cNvSpPr>
          <p:nvPr>
            <p:ph type="title"/>
          </p:nvPr>
        </p:nvSpPr>
        <p:spPr/>
        <p:txBody>
          <a:bodyPr/>
          <a:lstStyle/>
          <a:p>
            <a:r>
              <a:rPr lang="en-US" dirty="0" err="1"/>
              <a:t>ResourceResolver</a:t>
            </a:r>
            <a:endParaRPr lang="he-IL" dirty="0"/>
          </a:p>
        </p:txBody>
      </p:sp>
      <p:sp>
        <p:nvSpPr>
          <p:cNvPr id="3" name="Content Placeholder 2">
            <a:extLst>
              <a:ext uri="{FF2B5EF4-FFF2-40B4-BE49-F238E27FC236}">
                <a16:creationId xmlns:a16="http://schemas.microsoft.com/office/drawing/2014/main" id="{57C5A1BA-F556-44D1-9C84-115887F249EC}"/>
              </a:ext>
            </a:extLst>
          </p:cNvPr>
          <p:cNvSpPr>
            <a:spLocks noGrp="1"/>
          </p:cNvSpPr>
          <p:nvPr>
            <p:ph idx="1"/>
          </p:nvPr>
        </p:nvSpPr>
        <p:spPr>
          <a:xfrm>
            <a:off x="628650" y="2226468"/>
            <a:ext cx="7886700" cy="3264926"/>
          </a:xfrm>
        </p:spPr>
        <p:txBody>
          <a:bodyPr>
            <a:normAutofit lnSpcReduction="10000"/>
          </a:bodyPr>
          <a:lstStyle/>
          <a:p>
            <a:pPr algn="l" rtl="0"/>
            <a:r>
              <a:rPr lang="en-US" dirty="0"/>
              <a:t>In JSF 2.2, the </a:t>
            </a:r>
            <a:r>
              <a:rPr lang="en-US" i="1" dirty="0" err="1"/>
              <a:t>ResourceResolver</a:t>
            </a:r>
            <a:r>
              <a:rPr lang="en-US" dirty="0"/>
              <a:t> class has been deprecated.</a:t>
            </a:r>
          </a:p>
          <a:p>
            <a:pPr algn="l" rtl="0"/>
            <a:r>
              <a:rPr lang="en-US" dirty="0"/>
              <a:t>Its behavior has been generalized and merged into </a:t>
            </a:r>
            <a:r>
              <a:rPr lang="en-US" i="1" dirty="0" err="1"/>
              <a:t>ResourceHandler</a:t>
            </a:r>
            <a:r>
              <a:rPr lang="en-US" dirty="0"/>
              <a:t>.</a:t>
            </a:r>
          </a:p>
          <a:p>
            <a:pPr algn="l" rtl="0"/>
            <a:endParaRPr lang="en-US" dirty="0"/>
          </a:p>
          <a:p>
            <a:pPr algn="l" rtl="0"/>
            <a:endParaRPr lang="en-US" dirty="0"/>
          </a:p>
          <a:p>
            <a:pPr algn="l" rtl="0"/>
            <a:r>
              <a:rPr lang="en-US" dirty="0"/>
              <a:t>Let’s discuss </a:t>
            </a:r>
            <a:r>
              <a:rPr lang="en-US" i="1" dirty="0" err="1"/>
              <a:t>ResourceHandler</a:t>
            </a:r>
            <a:r>
              <a:rPr lang="en-US" dirty="0"/>
              <a:t>…</a:t>
            </a:r>
          </a:p>
        </p:txBody>
      </p:sp>
    </p:spTree>
    <p:extLst>
      <p:ext uri="{BB962C8B-B14F-4D97-AF65-F5344CB8AC3E}">
        <p14:creationId xmlns:p14="http://schemas.microsoft.com/office/powerpoint/2010/main" val="53335985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D352-9581-49EF-8DC8-FBDA9C696126}"/>
              </a:ext>
            </a:extLst>
          </p:cNvPr>
          <p:cNvSpPr>
            <a:spLocks noGrp="1"/>
          </p:cNvSpPr>
          <p:nvPr>
            <p:ph type="title"/>
          </p:nvPr>
        </p:nvSpPr>
        <p:spPr/>
        <p:txBody>
          <a:bodyPr/>
          <a:lstStyle/>
          <a:p>
            <a:r>
              <a:rPr lang="en-US" dirty="0" err="1"/>
              <a:t>ResourceHandler</a:t>
            </a:r>
            <a:endParaRPr lang="he-IL" dirty="0"/>
          </a:p>
        </p:txBody>
      </p:sp>
      <p:sp>
        <p:nvSpPr>
          <p:cNvPr id="3" name="Content Placeholder 2">
            <a:extLst>
              <a:ext uri="{FF2B5EF4-FFF2-40B4-BE49-F238E27FC236}">
                <a16:creationId xmlns:a16="http://schemas.microsoft.com/office/drawing/2014/main" id="{57C5A1BA-F556-44D1-9C84-115887F249EC}"/>
              </a:ext>
            </a:extLst>
          </p:cNvPr>
          <p:cNvSpPr>
            <a:spLocks noGrp="1"/>
          </p:cNvSpPr>
          <p:nvPr>
            <p:ph idx="1"/>
          </p:nvPr>
        </p:nvSpPr>
        <p:spPr>
          <a:xfrm>
            <a:off x="628650" y="2226468"/>
            <a:ext cx="7886700" cy="3264926"/>
          </a:xfrm>
        </p:spPr>
        <p:txBody>
          <a:bodyPr>
            <a:normAutofit fontScale="85000" lnSpcReduction="10000"/>
          </a:bodyPr>
          <a:lstStyle/>
          <a:p>
            <a:pPr algn="l" rtl="0"/>
            <a:r>
              <a:rPr lang="en-US" dirty="0"/>
              <a:t>Before JSF 2.2, It was the base class used for implementing sending resources directly to the client (e.g., CSS, Scripts).</a:t>
            </a:r>
          </a:p>
          <a:p>
            <a:pPr algn="l" rtl="0"/>
            <a:r>
              <a:rPr lang="en-US" dirty="0"/>
              <a:t>Now it is also responsible for returning </a:t>
            </a:r>
            <a:r>
              <a:rPr lang="en-US" i="1" dirty="0" err="1"/>
              <a:t>ViewResource</a:t>
            </a:r>
            <a:r>
              <a:rPr lang="en-US" dirty="0" err="1"/>
              <a:t>s</a:t>
            </a:r>
            <a:r>
              <a:rPr lang="en-US" dirty="0"/>
              <a:t> (which supports a </a:t>
            </a:r>
            <a:r>
              <a:rPr lang="en-US" i="1" dirty="0" err="1"/>
              <a:t>getURL</a:t>
            </a:r>
            <a:r>
              <a:rPr lang="en-US" i="1" dirty="0"/>
              <a:t>()).</a:t>
            </a:r>
          </a:p>
          <a:p>
            <a:pPr algn="l" rtl="0"/>
            <a:endParaRPr lang="en-US" i="1" dirty="0"/>
          </a:p>
          <a:p>
            <a:pPr algn="l" rtl="0"/>
            <a:r>
              <a:rPr lang="en-US" dirty="0" err="1"/>
              <a:t>Facelets</a:t>
            </a:r>
            <a:r>
              <a:rPr lang="en-US" dirty="0"/>
              <a:t> was abstracted into a </a:t>
            </a:r>
            <a:r>
              <a:rPr lang="en-US" i="1" dirty="0" err="1"/>
              <a:t>ViewDefinitionLanguage</a:t>
            </a:r>
            <a:r>
              <a:rPr lang="en-US" dirty="0"/>
              <a:t> implementation (currently the only serious one).</a:t>
            </a:r>
          </a:p>
        </p:txBody>
      </p:sp>
    </p:spTree>
    <p:extLst>
      <p:ext uri="{BB962C8B-B14F-4D97-AF65-F5344CB8AC3E}">
        <p14:creationId xmlns:p14="http://schemas.microsoft.com/office/powerpoint/2010/main" val="207360505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D352-9581-49EF-8DC8-FBDA9C696126}"/>
              </a:ext>
            </a:extLst>
          </p:cNvPr>
          <p:cNvSpPr>
            <a:spLocks noGrp="1"/>
          </p:cNvSpPr>
          <p:nvPr>
            <p:ph type="title"/>
          </p:nvPr>
        </p:nvSpPr>
        <p:spPr/>
        <p:txBody>
          <a:bodyPr/>
          <a:lstStyle/>
          <a:p>
            <a:pPr rtl="0"/>
            <a:r>
              <a:rPr lang="en-US" dirty="0"/>
              <a:t>Resource Library Contracts</a:t>
            </a:r>
            <a:endParaRPr lang="he-IL" dirty="0"/>
          </a:p>
        </p:txBody>
      </p:sp>
      <p:sp>
        <p:nvSpPr>
          <p:cNvPr id="3" name="Content Placeholder 2">
            <a:extLst>
              <a:ext uri="{FF2B5EF4-FFF2-40B4-BE49-F238E27FC236}">
                <a16:creationId xmlns:a16="http://schemas.microsoft.com/office/drawing/2014/main" id="{57C5A1BA-F556-44D1-9C84-115887F249EC}"/>
              </a:ext>
            </a:extLst>
          </p:cNvPr>
          <p:cNvSpPr>
            <a:spLocks noGrp="1"/>
          </p:cNvSpPr>
          <p:nvPr>
            <p:ph idx="1"/>
          </p:nvPr>
        </p:nvSpPr>
        <p:spPr>
          <a:xfrm>
            <a:off x="628650" y="2226468"/>
            <a:ext cx="7886700" cy="3264926"/>
          </a:xfrm>
        </p:spPr>
        <p:txBody>
          <a:bodyPr>
            <a:normAutofit lnSpcReduction="10000"/>
          </a:bodyPr>
          <a:lstStyle/>
          <a:p>
            <a:pPr algn="l" rtl="0"/>
            <a:r>
              <a:rPr lang="en-US" dirty="0"/>
              <a:t>With JSF 2.2, it is possible to group resources (e.g., CSS) under a resource library contract.</a:t>
            </a:r>
          </a:p>
          <a:p>
            <a:pPr algn="l" rtl="0"/>
            <a:r>
              <a:rPr lang="en-US" dirty="0"/>
              <a:t>In the </a:t>
            </a:r>
            <a:r>
              <a:rPr lang="en-US" i="1" dirty="0"/>
              <a:t>faces-</a:t>
            </a:r>
            <a:r>
              <a:rPr lang="en-US" i="1" dirty="0" err="1"/>
              <a:t>config.xml</a:t>
            </a:r>
            <a:r>
              <a:rPr lang="en-US" dirty="0"/>
              <a:t> you can define the contracts under the </a:t>
            </a:r>
            <a:r>
              <a:rPr lang="en-US" i="1" dirty="0"/>
              <a:t>application</a:t>
            </a:r>
            <a:r>
              <a:rPr lang="en-US" dirty="0"/>
              <a:t> tag.</a:t>
            </a:r>
          </a:p>
          <a:p>
            <a:pPr algn="l" rtl="0"/>
            <a:endParaRPr lang="en-US" i="1" dirty="0"/>
          </a:p>
          <a:p>
            <a:pPr algn="l" rtl="0"/>
            <a:r>
              <a:rPr lang="en-US" dirty="0"/>
              <a:t>You basically map URL patterns (of the views) to a contract name.</a:t>
            </a:r>
          </a:p>
        </p:txBody>
      </p:sp>
    </p:spTree>
    <p:extLst>
      <p:ext uri="{BB962C8B-B14F-4D97-AF65-F5344CB8AC3E}">
        <p14:creationId xmlns:p14="http://schemas.microsoft.com/office/powerpoint/2010/main" val="96504866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D352-9581-49EF-8DC8-FBDA9C696126}"/>
              </a:ext>
            </a:extLst>
          </p:cNvPr>
          <p:cNvSpPr>
            <a:spLocks noGrp="1"/>
          </p:cNvSpPr>
          <p:nvPr>
            <p:ph type="title"/>
          </p:nvPr>
        </p:nvSpPr>
        <p:spPr/>
        <p:txBody>
          <a:bodyPr/>
          <a:lstStyle/>
          <a:p>
            <a:pPr rtl="0"/>
            <a:r>
              <a:rPr lang="en-US" dirty="0"/>
              <a:t>Resource Library Contracts</a:t>
            </a:r>
            <a:endParaRPr lang="he-IL" dirty="0"/>
          </a:p>
        </p:txBody>
      </p:sp>
      <p:sp>
        <p:nvSpPr>
          <p:cNvPr id="3" name="Content Placeholder 2">
            <a:extLst>
              <a:ext uri="{FF2B5EF4-FFF2-40B4-BE49-F238E27FC236}">
                <a16:creationId xmlns:a16="http://schemas.microsoft.com/office/drawing/2014/main" id="{57C5A1BA-F556-44D1-9C84-115887F249EC}"/>
              </a:ext>
            </a:extLst>
          </p:cNvPr>
          <p:cNvSpPr>
            <a:spLocks noGrp="1"/>
          </p:cNvSpPr>
          <p:nvPr>
            <p:ph idx="1"/>
          </p:nvPr>
        </p:nvSpPr>
        <p:spPr>
          <a:xfrm>
            <a:off x="628650" y="2226468"/>
            <a:ext cx="7886700" cy="3264926"/>
          </a:xfrm>
        </p:spPr>
        <p:txBody>
          <a:bodyPr>
            <a:normAutofit fontScale="92500"/>
          </a:bodyPr>
          <a:lstStyle/>
          <a:p>
            <a:pPr algn="l" rtl="0"/>
            <a:r>
              <a:rPr lang="en-US" dirty="0"/>
              <a:t>You need to create a “contracts” directory on the root folder and put your resources there.</a:t>
            </a:r>
          </a:p>
          <a:p>
            <a:pPr algn="l" rtl="0"/>
            <a:r>
              <a:rPr lang="en-US" dirty="0"/>
              <a:t>Then, views that access resources will automatically work within their contract.</a:t>
            </a:r>
          </a:p>
          <a:p>
            <a:pPr algn="l" rtl="0"/>
            <a:endParaRPr lang="en-US" dirty="0"/>
          </a:p>
          <a:p>
            <a:pPr algn="l" rtl="0"/>
            <a:r>
              <a:rPr lang="en-US" dirty="0"/>
              <a:t>Remember to use &lt;</a:t>
            </a:r>
            <a:r>
              <a:rPr lang="en-US" dirty="0" err="1"/>
              <a:t>h:outputStylesheet</a:t>
            </a:r>
            <a:r>
              <a:rPr lang="en-US" dirty="0"/>
              <a:t> name=…/&gt; to insert the CSS link (otherwise no resolving will occur.</a:t>
            </a:r>
          </a:p>
        </p:txBody>
      </p:sp>
    </p:spTree>
    <p:extLst>
      <p:ext uri="{BB962C8B-B14F-4D97-AF65-F5344CB8AC3E}">
        <p14:creationId xmlns:p14="http://schemas.microsoft.com/office/powerpoint/2010/main" val="209063221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React?</a:t>
            </a:r>
          </a:p>
        </p:txBody>
      </p:sp>
      <p:sp>
        <p:nvSpPr>
          <p:cNvPr id="3" name="Footer Placeholder 2"/>
          <p:cNvSpPr>
            <a:spLocks noGrp="1"/>
          </p:cNvSpPr>
          <p:nvPr>
            <p:ph type="ftr" sz="quarter" idx="11"/>
          </p:nvPr>
        </p:nvSpPr>
        <p:spPr/>
        <p:txBody>
          <a:bodyPr/>
          <a:lstStyle/>
          <a:p>
            <a:r>
              <a:rPr lang="en-US" dirty="0"/>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97</a:t>
            </a:fld>
            <a:endParaRPr lang="en-US" dirty="0"/>
          </a:p>
        </p:txBody>
      </p:sp>
      <p:sp>
        <p:nvSpPr>
          <p:cNvPr id="5" name="Content Placeholder 4"/>
          <p:cNvSpPr>
            <a:spLocks noGrp="1"/>
          </p:cNvSpPr>
          <p:nvPr>
            <p:ph sz="quarter" idx="1"/>
          </p:nvPr>
        </p:nvSpPr>
        <p:spPr/>
        <p:txBody>
          <a:bodyPr>
            <a:normAutofit fontScale="70000" lnSpcReduction="20000"/>
          </a:bodyPr>
          <a:lstStyle/>
          <a:p>
            <a:r>
              <a:rPr lang="en-US" dirty="0"/>
              <a:t>A declarative, efficient, and flexible JavaScript library for building user interfaces.</a:t>
            </a:r>
          </a:p>
          <a:p>
            <a:r>
              <a:rPr lang="en-US" dirty="0"/>
              <a:t>One-way data flow</a:t>
            </a:r>
          </a:p>
          <a:p>
            <a:pPr lvl="1"/>
            <a:r>
              <a:rPr lang="en-US" dirty="0"/>
              <a:t>Properties, a set of immutable values, are passed to a component's renderer as properties in its HTML tag.  A component cannot directly modify any properties passed to it, but can be passed callback functions that do modify values. </a:t>
            </a:r>
          </a:p>
          <a:p>
            <a:r>
              <a:rPr lang="en-US" dirty="0"/>
              <a:t>Virtual DOM</a:t>
            </a:r>
          </a:p>
          <a:p>
            <a:pPr lvl="1"/>
            <a:r>
              <a:rPr lang="en-US" dirty="0"/>
              <a:t>React creates an in-memory data structure cache, computes the resulting differences, and then updates the browser's displayed DOM efficiently. This allows to write code as if the entire page is rendered on each change.</a:t>
            </a:r>
          </a:p>
          <a:p>
            <a:r>
              <a:rPr lang="en-US" dirty="0"/>
              <a:t>JSX</a:t>
            </a:r>
          </a:p>
          <a:p>
            <a:pPr lvl="1"/>
            <a:r>
              <a:rPr lang="en-US" dirty="0"/>
              <a:t>React components are typically written in JSX, a JavaScript extension syntax allowing quoting of HTML and using HTML tag syntax to render subcomponents.</a:t>
            </a:r>
          </a:p>
        </p:txBody>
      </p:sp>
    </p:spTree>
    <p:extLst>
      <p:ext uri="{BB962C8B-B14F-4D97-AF65-F5344CB8AC3E}">
        <p14:creationId xmlns:p14="http://schemas.microsoft.com/office/powerpoint/2010/main" val="421556735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 Prerequisites</a:t>
            </a:r>
          </a:p>
        </p:txBody>
      </p:sp>
      <p:sp>
        <p:nvSpPr>
          <p:cNvPr id="3" name="Footer Placeholder 2"/>
          <p:cNvSpPr>
            <a:spLocks noGrp="1"/>
          </p:cNvSpPr>
          <p:nvPr>
            <p:ph type="ftr" sz="quarter" idx="11"/>
          </p:nvPr>
        </p:nvSpPr>
        <p:spPr/>
        <p:txBody>
          <a:bodyPr/>
          <a:lstStyle/>
          <a:p>
            <a:r>
              <a:rPr lang="en-US" dirty="0"/>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98</a:t>
            </a:fld>
            <a:endParaRPr lang="en-US" dirty="0"/>
          </a:p>
        </p:txBody>
      </p:sp>
      <p:sp>
        <p:nvSpPr>
          <p:cNvPr id="5" name="Content Placeholder 4"/>
          <p:cNvSpPr>
            <a:spLocks noGrp="1"/>
          </p:cNvSpPr>
          <p:nvPr>
            <p:ph sz="quarter" idx="1"/>
          </p:nvPr>
        </p:nvSpPr>
        <p:spPr/>
        <p:txBody>
          <a:bodyPr/>
          <a:lstStyle/>
          <a:p>
            <a:r>
              <a:rPr lang="en-US" dirty="0" err="1"/>
              <a:t>Node.Js</a:t>
            </a:r>
            <a:r>
              <a:rPr lang="en-US" dirty="0"/>
              <a:t> &gt;= 6.10.3</a:t>
            </a:r>
          </a:p>
          <a:p>
            <a:r>
              <a:rPr lang="en-US" dirty="0"/>
              <a:t>NPM package manager</a:t>
            </a:r>
          </a:p>
          <a:p>
            <a:r>
              <a:rPr lang="en-US" dirty="0" err="1"/>
              <a:t>Webpack</a:t>
            </a:r>
            <a:r>
              <a:rPr lang="en-US" dirty="0"/>
              <a:t> module bundler</a:t>
            </a:r>
          </a:p>
        </p:txBody>
      </p:sp>
    </p:spTree>
    <p:extLst>
      <p:ext uri="{BB962C8B-B14F-4D97-AF65-F5344CB8AC3E}">
        <p14:creationId xmlns:p14="http://schemas.microsoft.com/office/powerpoint/2010/main" val="372726920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Installing </a:t>
            </a:r>
            <a:r>
              <a:rPr lang="en-US" dirty="0" err="1"/>
              <a:t>Webpack</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99</a:t>
            </a:fld>
            <a:endParaRPr lang="en-US"/>
          </a:p>
        </p:txBody>
      </p:sp>
      <p:sp>
        <p:nvSpPr>
          <p:cNvPr id="5" name="Content Placeholder 4"/>
          <p:cNvSpPr>
            <a:spLocks noGrp="1"/>
          </p:cNvSpPr>
          <p:nvPr>
            <p:ph sz="quarter" idx="1"/>
          </p:nvPr>
        </p:nvSpPr>
        <p:spPr/>
        <p:txBody>
          <a:bodyPr/>
          <a:lstStyle/>
          <a:p>
            <a:r>
              <a:rPr lang="en-US" u="sng" dirty="0">
                <a:hlinkClick r:id="rId3"/>
              </a:rPr>
              <a:t>Webpack</a:t>
            </a:r>
            <a:r>
              <a:rPr lang="en-US" dirty="0"/>
              <a:t> is a module bundler which takes modules with dependencies and generates static assets by bundling them together based on some configuration.</a:t>
            </a:r>
          </a:p>
          <a:p>
            <a:r>
              <a:rPr lang="en-US" dirty="0"/>
              <a:t>The support of </a:t>
            </a:r>
            <a:r>
              <a:rPr lang="en-US" dirty="0">
                <a:hlinkClick r:id="rId4"/>
              </a:rPr>
              <a:t>loaders</a:t>
            </a:r>
            <a:r>
              <a:rPr lang="en-US" dirty="0"/>
              <a:t> in </a:t>
            </a:r>
            <a:r>
              <a:rPr lang="en-US" dirty="0">
                <a:hlinkClick r:id="rId3"/>
              </a:rPr>
              <a:t>Webpack</a:t>
            </a:r>
            <a:r>
              <a:rPr lang="en-US" dirty="0"/>
              <a:t> makes it a perfect fit for using it along with React and we will discuss it later in this post with more details.</a:t>
            </a:r>
          </a:p>
          <a:p>
            <a:r>
              <a:rPr lang="en-US" dirty="0">
                <a:hlinkClick r:id="rId3"/>
              </a:rPr>
              <a:t>Webpack</a:t>
            </a:r>
            <a:r>
              <a:rPr lang="en-US" dirty="0"/>
              <a:t> installation is done using NPM.</a:t>
            </a:r>
          </a:p>
        </p:txBody>
      </p:sp>
    </p:spTree>
    <p:extLst>
      <p:ext uri="{BB962C8B-B14F-4D97-AF65-F5344CB8AC3E}">
        <p14:creationId xmlns:p14="http://schemas.microsoft.com/office/powerpoint/2010/main" val="313737360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חציון">
  <a:themeElements>
    <a:clrScheme name="חציון">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חציון">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חציון">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729</TotalTime>
  <Words>7770</Words>
  <Application>Microsoft Macintosh PowerPoint</Application>
  <PresentationFormat>On-screen Show (4:3)</PresentationFormat>
  <Paragraphs>1790</Paragraphs>
  <Slides>143</Slides>
  <Notes>30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143</vt:i4>
      </vt:variant>
    </vt:vector>
  </HeadingPairs>
  <TitlesOfParts>
    <vt:vector size="153" baseType="lpstr">
      <vt:lpstr>Arial</vt:lpstr>
      <vt:lpstr>Calibri</vt:lpstr>
      <vt:lpstr>Consolas</vt:lpstr>
      <vt:lpstr>Levenim MT</vt:lpstr>
      <vt:lpstr>Lucida Console</vt:lpstr>
      <vt:lpstr>Menlo</vt:lpstr>
      <vt:lpstr>Tw Cen MT</vt:lpstr>
      <vt:lpstr>Wingdings</vt:lpstr>
      <vt:lpstr>Wingdings 2</vt:lpstr>
      <vt:lpstr>חציון</vt:lpstr>
      <vt:lpstr>JSF &amp; client side</vt:lpstr>
      <vt:lpstr>W3C</vt:lpstr>
      <vt:lpstr>W3C Ratification Process</vt:lpstr>
      <vt:lpstr>W3C Vision – Year 2002</vt:lpstr>
      <vt:lpstr>WHATWG</vt:lpstr>
      <vt:lpstr>What is HTML5?</vt:lpstr>
      <vt:lpstr>HTML5 Status</vt:lpstr>
      <vt:lpstr>What’s new?</vt:lpstr>
      <vt:lpstr>Interesting Features</vt:lpstr>
      <vt:lpstr>History API</vt:lpstr>
      <vt:lpstr>History API – HTML5</vt:lpstr>
      <vt:lpstr>history.pushState</vt:lpstr>
      <vt:lpstr>pushState Parameters</vt:lpstr>
      <vt:lpstr>popstate Event</vt:lpstr>
      <vt:lpstr>State Serialization</vt:lpstr>
      <vt:lpstr>History API Notes</vt:lpstr>
      <vt:lpstr>Web Storage</vt:lpstr>
      <vt:lpstr>Web Storage API</vt:lpstr>
      <vt:lpstr>Storage Interface</vt:lpstr>
      <vt:lpstr>sessionStorage</vt:lpstr>
      <vt:lpstr>Serialization</vt:lpstr>
      <vt:lpstr>localStorage</vt:lpstr>
      <vt:lpstr>Disk Space</vt:lpstr>
      <vt:lpstr>storage Event</vt:lpstr>
      <vt:lpstr>Web Storage Notes</vt:lpstr>
      <vt:lpstr>Indexed DB</vt:lpstr>
      <vt:lpstr>Browser Support</vt:lpstr>
      <vt:lpstr>Storage Limits</vt:lpstr>
      <vt:lpstr>Database</vt:lpstr>
      <vt:lpstr>Open Database</vt:lpstr>
      <vt:lpstr>Object Store</vt:lpstr>
      <vt:lpstr>Create Object Store</vt:lpstr>
      <vt:lpstr>IDBObjectStore</vt:lpstr>
      <vt:lpstr>Key</vt:lpstr>
      <vt:lpstr>Read Single Record</vt:lpstr>
      <vt:lpstr>Read Range of Records</vt:lpstr>
      <vt:lpstr>Read using an Index</vt:lpstr>
      <vt:lpstr>Insert</vt:lpstr>
      <vt:lpstr>No commit ?</vt:lpstr>
      <vt:lpstr>Concurrent Transaction </vt:lpstr>
      <vt:lpstr>Transaction events</vt:lpstr>
      <vt:lpstr>Aborting Transaction</vt:lpstr>
      <vt:lpstr>Update</vt:lpstr>
      <vt:lpstr>Delete</vt:lpstr>
      <vt:lpstr>Summary</vt:lpstr>
      <vt:lpstr>File API</vt:lpstr>
      <vt:lpstr>Getting Started</vt:lpstr>
      <vt:lpstr>Using input field</vt:lpstr>
      <vt:lpstr>File Object</vt:lpstr>
      <vt:lpstr>FileReader</vt:lpstr>
      <vt:lpstr>FileReader API</vt:lpstr>
      <vt:lpstr>FileReader Events</vt:lpstr>
      <vt:lpstr>Read Text</vt:lpstr>
      <vt:lpstr>Read Data Url</vt:lpstr>
      <vt:lpstr>Read ArrayBuffer</vt:lpstr>
      <vt:lpstr>Slicing</vt:lpstr>
      <vt:lpstr>Summary</vt:lpstr>
      <vt:lpstr>Form Validation</vt:lpstr>
      <vt:lpstr>Pattern Attribute</vt:lpstr>
      <vt:lpstr>Validation Lifecycle</vt:lpstr>
      <vt:lpstr>More Validation Attributes</vt:lpstr>
      <vt:lpstr>Notes</vt:lpstr>
      <vt:lpstr>Localizing Validation Messages</vt:lpstr>
      <vt:lpstr>Controlling Messages Styling</vt:lpstr>
      <vt:lpstr>Controlling Messages Styling</vt:lpstr>
      <vt:lpstr>Constraint Validation API</vt:lpstr>
      <vt:lpstr>Summary</vt:lpstr>
      <vt:lpstr>Web Worker</vt:lpstr>
      <vt:lpstr>Create a Worker</vt:lpstr>
      <vt:lpstr>Thread Safety</vt:lpstr>
      <vt:lpstr>Passing Data</vt:lpstr>
      <vt:lpstr>Passing Data</vt:lpstr>
      <vt:lpstr>Single Thread Model</vt:lpstr>
      <vt:lpstr>Terminate a Worker</vt:lpstr>
      <vt:lpstr>Unhandled Exception</vt:lpstr>
      <vt:lpstr>Import Scripts</vt:lpstr>
      <vt:lpstr>Maximum # of Web Workers</vt:lpstr>
      <vt:lpstr>Summary</vt:lpstr>
      <vt:lpstr>Web Socket Protocol</vt:lpstr>
      <vt:lpstr>Web Socket API</vt:lpstr>
      <vt:lpstr>Getting Started</vt:lpstr>
      <vt:lpstr>The Handshake</vt:lpstr>
      <vt:lpstr>Server Response</vt:lpstr>
      <vt:lpstr>Send and Receive Messages</vt:lpstr>
      <vt:lpstr>Framing</vt:lpstr>
      <vt:lpstr>Sub Protocol</vt:lpstr>
      <vt:lpstr>Summary</vt:lpstr>
      <vt:lpstr>JSF and HTML5</vt:lpstr>
      <vt:lpstr>Pass-through Elements</vt:lpstr>
      <vt:lpstr>Pass-through Attributes</vt:lpstr>
      <vt:lpstr>Resources</vt:lpstr>
      <vt:lpstr>ResourceResolver</vt:lpstr>
      <vt:lpstr>ResourceResolver</vt:lpstr>
      <vt:lpstr>ResourceHandler</vt:lpstr>
      <vt:lpstr>Resource Library Contracts</vt:lpstr>
      <vt:lpstr>Resource Library Contracts</vt:lpstr>
      <vt:lpstr>What is React?</vt:lpstr>
      <vt:lpstr>Environment Prerequisites</vt:lpstr>
      <vt:lpstr>Environment – Installing Webpack</vt:lpstr>
      <vt:lpstr>Environment – Installing Webpack</vt:lpstr>
      <vt:lpstr>Environment – Installing Webpack</vt:lpstr>
      <vt:lpstr>Environment – Setting up Babel</vt:lpstr>
      <vt:lpstr>Environment – Gluing the Pieces</vt:lpstr>
      <vt:lpstr>Environment – Gluing the Pieces</vt:lpstr>
      <vt:lpstr>Environment – Gluing the Pieces</vt:lpstr>
      <vt:lpstr>Environment – Gluing the Pieces</vt:lpstr>
      <vt:lpstr>REACT COMPONENTS</vt:lpstr>
      <vt:lpstr>Introduction</vt:lpstr>
      <vt:lpstr>Creating a Component</vt:lpstr>
      <vt:lpstr>Rendering a Component</vt:lpstr>
      <vt:lpstr>Lifecycle hooks</vt:lpstr>
      <vt:lpstr>Introduction to JSX</vt:lpstr>
      <vt:lpstr>Introduction to JSX</vt:lpstr>
      <vt:lpstr>Introduction to JSX</vt:lpstr>
      <vt:lpstr>JSX Pitfalls</vt:lpstr>
      <vt:lpstr>Component – Props</vt:lpstr>
      <vt:lpstr>Component – Props Defaults</vt:lpstr>
      <vt:lpstr>Component – State</vt:lpstr>
      <vt:lpstr>Component – Composing</vt:lpstr>
      <vt:lpstr>Interaction</vt:lpstr>
      <vt:lpstr>Interaction – Parent to Child</vt:lpstr>
      <vt:lpstr>Interaction – Child to Parent</vt:lpstr>
      <vt:lpstr>Interaction – Sibling to Sibling</vt:lpstr>
      <vt:lpstr>Interaction – Any to Any</vt:lpstr>
      <vt:lpstr>React Context (Experimental)</vt:lpstr>
      <vt:lpstr>React Context (Experimental)</vt:lpstr>
      <vt:lpstr>Component Ref</vt:lpstr>
      <vt:lpstr>REACT VIRTUAL DOM</vt:lpstr>
      <vt:lpstr>DOM</vt:lpstr>
      <vt:lpstr>DOM - Issues</vt:lpstr>
      <vt:lpstr>Virtual Dom</vt:lpstr>
      <vt:lpstr>Virtual Dom</vt:lpstr>
      <vt:lpstr>ReactElement</vt:lpstr>
      <vt:lpstr>ReactComponent</vt:lpstr>
      <vt:lpstr>Reconciliation Process</vt:lpstr>
      <vt:lpstr>The Diff Algorithm – Level by level</vt:lpstr>
      <vt:lpstr>The Diff Algorithm – List</vt:lpstr>
      <vt:lpstr>The Diff Algorithm – Components</vt:lpstr>
      <vt:lpstr>Reconcile - Event Delegation</vt:lpstr>
      <vt:lpstr>Reconcile - Rendering</vt:lpstr>
      <vt:lpstr>Reconcile - Sub-tree Rendering</vt:lpstr>
      <vt:lpstr>Reconcile - Selective Sub-tree Rendering</vt:lpstr>
      <vt:lpstr>Conclusion</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ASP.NET MVC 3</dc:title>
  <dc:creator>Ori</dc:creator>
  <cp:lastModifiedBy>shimi bandiel</cp:lastModifiedBy>
  <cp:revision>87</cp:revision>
  <dcterms:created xsi:type="dcterms:W3CDTF">2011-02-24T08:59:43Z</dcterms:created>
  <dcterms:modified xsi:type="dcterms:W3CDTF">2018-05-11T13:27:09Z</dcterms:modified>
</cp:coreProperties>
</file>

<file path=docProps/thumbnail.jpeg>
</file>